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296" r:id="rId6"/>
    <p:sldId id="297" r:id="rId7"/>
    <p:sldId id="314" r:id="rId8"/>
    <p:sldId id="315" r:id="rId9"/>
    <p:sldId id="325" r:id="rId10"/>
    <p:sldId id="302" r:id="rId11"/>
    <p:sldId id="300" r:id="rId12"/>
    <p:sldId id="301" r:id="rId13"/>
    <p:sldId id="317" r:id="rId14"/>
    <p:sldId id="298" r:id="rId15"/>
    <p:sldId id="319" r:id="rId16"/>
    <p:sldId id="320" r:id="rId17"/>
    <p:sldId id="321" r:id="rId18"/>
    <p:sldId id="322" r:id="rId19"/>
    <p:sldId id="323" r:id="rId20"/>
    <p:sldId id="324" r:id="rId21"/>
    <p:sldId id="305" r:id="rId22"/>
    <p:sldId id="309" r:id="rId23"/>
    <p:sldId id="311" r:id="rId24"/>
    <p:sldId id="313" r:id="rId25"/>
    <p:sldId id="293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23" autoAdjust="0"/>
  </p:normalViewPr>
  <p:slideViewPr>
    <p:cSldViewPr snapToGrid="0">
      <p:cViewPr varScale="1">
        <p:scale>
          <a:sx n="72" d="100"/>
          <a:sy n="72" d="100"/>
        </p:scale>
        <p:origin x="-12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6021235981866"/>
          <c:y val="0.11501278578119857"/>
          <c:w val="0.87203978764018131"/>
          <c:h val="0.41594500848165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articoli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32-4D50-B94C-E39017A9C9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32-4D50-B94C-E39017A9C9B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32-4D50-B94C-E39017A9C9B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32-4D50-B94C-E39017A9C9B5}"/>
                </c:ext>
              </c:extLst>
            </c:dLbl>
            <c:dLbl>
              <c:idx val="4"/>
              <c:layout>
                <c:manualLayout>
                  <c:x val="0"/>
                  <c:y val="3.48861938881434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C32-4D50-B94C-E39017A9C9B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32-4D50-B94C-E39017A9C9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32-4D50-B94C-E39017A9C9B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32-4D50-B94C-E39017A9C9B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32-4D50-B94C-E39017A9C9B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32-4D50-B94C-E39017A9C9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Cardiochirurgia / cardio-vascolare:</c:v>
                </c:pt>
                <c:pt idx="1">
                  <c:v>Upper GI</c:v>
                </c:pt>
                <c:pt idx="2">
                  <c:v>Chirurgia toracica</c:v>
                </c:pt>
                <c:pt idx="3">
                  <c:v>Parete addominale</c:v>
                </c:pt>
                <c:pt idx="4">
                  <c:v>Bariatrica / metabolica</c:v>
                </c:pt>
                <c:pt idx="5">
                  <c:v>Colorettale</c:v>
                </c:pt>
                <c:pt idx="6">
                  <c:v>Urologia</c:v>
                </c:pt>
                <c:pt idx="7">
                  <c:v>Ginecologia:</c:v>
                </c:pt>
                <c:pt idx="8">
                  <c:v>Neurochirurgia</c:v>
                </c:pt>
                <c:pt idx="9">
                  <c:v>Epato-bilio-pancreatico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145</c:v>
                </c:pt>
                <c:pt idx="1">
                  <c:v>37</c:v>
                </c:pt>
                <c:pt idx="2">
                  <c:v>26</c:v>
                </c:pt>
                <c:pt idx="3">
                  <c:v>21</c:v>
                </c:pt>
                <c:pt idx="4">
                  <c:v>10</c:v>
                </c:pt>
                <c:pt idx="5">
                  <c:v>51</c:v>
                </c:pt>
                <c:pt idx="6">
                  <c:v>37</c:v>
                </c:pt>
                <c:pt idx="7">
                  <c:v>9</c:v>
                </c:pt>
                <c:pt idx="8">
                  <c:v>27</c:v>
                </c:pt>
                <c:pt idx="9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32-4D50-B94C-E39017A9C9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0415232"/>
        <c:axId val="130425216"/>
      </c:barChart>
      <c:catAx>
        <c:axId val="1304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0425216"/>
        <c:crosses val="autoZero"/>
        <c:auto val="1"/>
        <c:lblAlgn val="ctr"/>
        <c:lblOffset val="100"/>
        <c:noMultiLvlLbl val="0"/>
      </c:catAx>
      <c:valAx>
        <c:axId val="13042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04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9657599618233"/>
          <c:y val="0.11501278578119857"/>
          <c:w val="0.87203978764018131"/>
          <c:h val="0.41594500848165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articoli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42-4E86-8653-7E5E0E662BF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42-4E86-8653-7E5E0E662BF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42-4E86-8653-7E5E0E662BF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42-4E86-8653-7E5E0E662BFF}"/>
                </c:ext>
              </c:extLst>
            </c:dLbl>
            <c:dLbl>
              <c:idx val="4"/>
              <c:layout>
                <c:manualLayout>
                  <c:x val="0"/>
                  <c:y val="3.48861938881434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42-4E86-8653-7E5E0E662BFF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42-4E86-8653-7E5E0E662BF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42-4E86-8653-7E5E0E662BFF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42-4E86-8653-7E5E0E662BF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42-4E86-8653-7E5E0E662BFF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42-4E86-8653-7E5E0E662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Cardiochirurgia / cardio-vascolare:</c:v>
                </c:pt>
                <c:pt idx="1">
                  <c:v>Upper GI</c:v>
                </c:pt>
                <c:pt idx="2">
                  <c:v>Chirurgia toracica</c:v>
                </c:pt>
                <c:pt idx="3">
                  <c:v>Parete addominale</c:v>
                </c:pt>
                <c:pt idx="4">
                  <c:v>Bariatrica / metabolica</c:v>
                </c:pt>
                <c:pt idx="5">
                  <c:v>Colorettale</c:v>
                </c:pt>
                <c:pt idx="6">
                  <c:v>Urologia</c:v>
                </c:pt>
                <c:pt idx="7">
                  <c:v>Ginecologia:</c:v>
                </c:pt>
                <c:pt idx="8">
                  <c:v>Neurochirurgia</c:v>
                </c:pt>
                <c:pt idx="9">
                  <c:v>Epato-bilio-pancreatico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145</c:v>
                </c:pt>
                <c:pt idx="1">
                  <c:v>37</c:v>
                </c:pt>
                <c:pt idx="2">
                  <c:v>26</c:v>
                </c:pt>
                <c:pt idx="3">
                  <c:v>21</c:v>
                </c:pt>
                <c:pt idx="4">
                  <c:v>10</c:v>
                </c:pt>
                <c:pt idx="5">
                  <c:v>51</c:v>
                </c:pt>
                <c:pt idx="6">
                  <c:v>37</c:v>
                </c:pt>
                <c:pt idx="7">
                  <c:v>9</c:v>
                </c:pt>
                <c:pt idx="8">
                  <c:v>27</c:v>
                </c:pt>
                <c:pt idx="9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C42-4E86-8653-7E5E0E662B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32764160"/>
        <c:axId val="232765696"/>
      </c:barChart>
      <c:catAx>
        <c:axId val="23276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2765696"/>
        <c:crosses val="autoZero"/>
        <c:auto val="1"/>
        <c:lblAlgn val="ctr"/>
        <c:lblOffset val="100"/>
        <c:noMultiLvlLbl val="0"/>
      </c:catAx>
      <c:valAx>
        <c:axId val="23276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276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E25A2-5DBA-4D36-BF02-90D46B76B84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50DA256-2757-4F48-B9E2-572BA655839F}">
      <dgm:prSet phldrT="[Testo]"/>
      <dgm:spPr/>
      <dgm:t>
        <a:bodyPr/>
        <a:lstStyle/>
        <a:p>
          <a:r>
            <a:rPr lang="it-IT" dirty="0" smtClean="0"/>
            <a:t>robotico</a:t>
          </a:r>
          <a:endParaRPr lang="it-IT" dirty="0"/>
        </a:p>
      </dgm:t>
    </dgm:pt>
    <dgm:pt modelId="{90CE8B0A-58BA-4DAB-A615-BD34090681E7}" type="parTrans" cxnId="{26B53005-EB22-419E-AFD8-50D01A6E4C42}">
      <dgm:prSet/>
      <dgm:spPr/>
      <dgm:t>
        <a:bodyPr/>
        <a:lstStyle/>
        <a:p>
          <a:endParaRPr lang="it-IT"/>
        </a:p>
      </dgm:t>
    </dgm:pt>
    <dgm:pt modelId="{3DE780A6-C3FD-493B-93E5-9040BEE8789E}" type="sibTrans" cxnId="{26B53005-EB22-419E-AFD8-50D01A6E4C42}">
      <dgm:prSet/>
      <dgm:spPr/>
      <dgm:t>
        <a:bodyPr/>
        <a:lstStyle/>
        <a:p>
          <a:endParaRPr lang="it-IT"/>
        </a:p>
      </dgm:t>
    </dgm:pt>
    <dgm:pt modelId="{6E78BE84-FCDC-4F18-A1A9-8016C1490673}">
      <dgm:prSet phldrT="[Testo]"/>
      <dgm:spPr/>
      <dgm:t>
        <a:bodyPr/>
        <a:lstStyle/>
        <a:p>
          <a:r>
            <a:rPr lang="it-IT" dirty="0" smtClean="0"/>
            <a:t>Chiusura delle breccia anastomotica della gastro-</a:t>
          </a:r>
          <a:r>
            <a:rPr lang="it-IT" dirty="0" err="1" smtClean="0"/>
            <a:t>entero</a:t>
          </a:r>
          <a:endParaRPr lang="it-IT" dirty="0"/>
        </a:p>
      </dgm:t>
    </dgm:pt>
    <dgm:pt modelId="{725FF9AB-104C-43E2-8068-260C60A46CCC}" type="parTrans" cxnId="{C8BE301D-37B7-4DEA-A30E-C4DEAAD0C1D6}">
      <dgm:prSet/>
      <dgm:spPr/>
      <dgm:t>
        <a:bodyPr/>
        <a:lstStyle/>
        <a:p>
          <a:endParaRPr lang="it-IT"/>
        </a:p>
      </dgm:t>
    </dgm:pt>
    <dgm:pt modelId="{CC52915C-D328-48C6-9B3B-A57F2AA6A987}" type="sibTrans" cxnId="{C8BE301D-37B7-4DEA-A30E-C4DEAAD0C1D6}">
      <dgm:prSet/>
      <dgm:spPr/>
      <dgm:t>
        <a:bodyPr/>
        <a:lstStyle/>
        <a:p>
          <a:endParaRPr lang="it-IT"/>
        </a:p>
      </dgm:t>
    </dgm:pt>
    <dgm:pt modelId="{BB0908EC-7862-4A26-BD59-07CC22869A98}">
      <dgm:prSet phldrT="[Testo]"/>
      <dgm:spPr/>
      <dgm:t>
        <a:bodyPr/>
        <a:lstStyle/>
        <a:p>
          <a:r>
            <a:rPr lang="it-IT" dirty="0" smtClean="0"/>
            <a:t>laparoscopico</a:t>
          </a:r>
          <a:endParaRPr lang="it-IT" dirty="0"/>
        </a:p>
      </dgm:t>
    </dgm:pt>
    <dgm:pt modelId="{E1704763-7C83-47CC-970D-159BA43C995A}" type="parTrans" cxnId="{7055B311-3522-4BCB-AA52-36DA3AFDDB3F}">
      <dgm:prSet/>
      <dgm:spPr/>
      <dgm:t>
        <a:bodyPr/>
        <a:lstStyle/>
        <a:p>
          <a:endParaRPr lang="it-IT"/>
        </a:p>
      </dgm:t>
    </dgm:pt>
    <dgm:pt modelId="{5116AC0F-8970-42FC-ACD0-693B6AEF6D53}" type="sibTrans" cxnId="{7055B311-3522-4BCB-AA52-36DA3AFDDB3F}">
      <dgm:prSet/>
      <dgm:spPr/>
      <dgm:t>
        <a:bodyPr/>
        <a:lstStyle/>
        <a:p>
          <a:endParaRPr lang="it-IT"/>
        </a:p>
      </dgm:t>
    </dgm:pt>
    <dgm:pt modelId="{04A02327-DD0C-452D-B207-8FA3E10AB4E8}">
      <dgm:prSet phldrT="[Testo]"/>
      <dgm:spPr/>
      <dgm:t>
        <a:bodyPr/>
        <a:lstStyle/>
        <a:p>
          <a:r>
            <a:rPr lang="it-IT" dirty="0" smtClean="0"/>
            <a:t>Manipolazione anse intestinali</a:t>
          </a:r>
          <a:endParaRPr lang="it-IT" dirty="0"/>
        </a:p>
      </dgm:t>
    </dgm:pt>
    <dgm:pt modelId="{C5421A27-59A7-4EE3-A446-75568312258F}" type="parTrans" cxnId="{50A273CE-814B-4BA3-84FD-7CB8894F2561}">
      <dgm:prSet/>
      <dgm:spPr/>
      <dgm:t>
        <a:bodyPr/>
        <a:lstStyle/>
        <a:p>
          <a:endParaRPr lang="it-IT"/>
        </a:p>
      </dgm:t>
    </dgm:pt>
    <dgm:pt modelId="{ADAC0D6B-1C24-4F0C-BB42-5DDD44CE99F6}" type="sibTrans" cxnId="{50A273CE-814B-4BA3-84FD-7CB8894F2561}">
      <dgm:prSet/>
      <dgm:spPr/>
      <dgm:t>
        <a:bodyPr/>
        <a:lstStyle/>
        <a:p>
          <a:endParaRPr lang="it-IT"/>
        </a:p>
      </dgm:t>
    </dgm:pt>
    <dgm:pt modelId="{667337FC-A714-4444-B443-AC6F37BB69AA}">
      <dgm:prSet phldrT="[Testo]"/>
      <dgm:spPr/>
      <dgm:t>
        <a:bodyPr/>
        <a:lstStyle/>
        <a:p>
          <a:r>
            <a:rPr lang="it-IT" dirty="0" smtClean="0"/>
            <a:t>Preparazione </a:t>
          </a:r>
          <a:r>
            <a:rPr lang="it-IT" dirty="0" err="1" smtClean="0"/>
            <a:t>pouch</a:t>
          </a:r>
          <a:endParaRPr lang="it-IT" dirty="0"/>
        </a:p>
      </dgm:t>
    </dgm:pt>
    <dgm:pt modelId="{70AF9583-7155-408E-9DC1-26BB7FC82A04}" type="parTrans" cxnId="{1A077FBB-1F53-4FCC-B71F-F96780F8080C}">
      <dgm:prSet/>
      <dgm:spPr/>
      <dgm:t>
        <a:bodyPr/>
        <a:lstStyle/>
        <a:p>
          <a:endParaRPr lang="it-IT"/>
        </a:p>
      </dgm:t>
    </dgm:pt>
    <dgm:pt modelId="{F7AB4A97-81D6-490F-956B-309B4FEA71E2}" type="sibTrans" cxnId="{1A077FBB-1F53-4FCC-B71F-F96780F8080C}">
      <dgm:prSet/>
      <dgm:spPr/>
      <dgm:t>
        <a:bodyPr/>
        <a:lstStyle/>
        <a:p>
          <a:endParaRPr lang="it-IT"/>
        </a:p>
      </dgm:t>
    </dgm:pt>
    <dgm:pt modelId="{28F3DF6A-A560-47AB-AADA-E9D2F3F77D50}" type="pres">
      <dgm:prSet presAssocID="{98EE25A2-5DBA-4D36-BF02-90D46B76B84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A93829-E395-4280-AFC9-EEA5A5DF0B9A}" type="pres">
      <dgm:prSet presAssocID="{98EE25A2-5DBA-4D36-BF02-90D46B76B841}" presName="dummyMaxCanvas" presStyleCnt="0"/>
      <dgm:spPr/>
    </dgm:pt>
    <dgm:pt modelId="{EFD621A4-EDF2-4623-BBC7-311F03B02480}" type="pres">
      <dgm:prSet presAssocID="{98EE25A2-5DBA-4D36-BF02-90D46B76B841}" presName="parentComposite" presStyleCnt="0"/>
      <dgm:spPr/>
    </dgm:pt>
    <dgm:pt modelId="{D66D8D57-85F0-4AF8-A0BC-C11A967DBEA8}" type="pres">
      <dgm:prSet presAssocID="{98EE25A2-5DBA-4D36-BF02-90D46B76B84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1234A58E-0B8F-4F91-A0DC-4A41F3F029E1}" type="pres">
      <dgm:prSet presAssocID="{98EE25A2-5DBA-4D36-BF02-90D46B76B84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DA54901E-9A19-438D-9361-0F33E7EE9BC5}" type="pres">
      <dgm:prSet presAssocID="{98EE25A2-5DBA-4D36-BF02-90D46B76B841}" presName="childrenComposite" presStyleCnt="0"/>
      <dgm:spPr/>
    </dgm:pt>
    <dgm:pt modelId="{1659BEEC-C1F3-47C5-A698-4CECFA374F82}" type="pres">
      <dgm:prSet presAssocID="{98EE25A2-5DBA-4D36-BF02-90D46B76B841}" presName="dummyMaxCanvas_ChildArea" presStyleCnt="0"/>
      <dgm:spPr/>
    </dgm:pt>
    <dgm:pt modelId="{6EF56797-6BAB-4391-8364-2EC3B8E0B8BD}" type="pres">
      <dgm:prSet presAssocID="{98EE25A2-5DBA-4D36-BF02-90D46B76B841}" presName="fulcrum" presStyleLbl="alignAccFollowNode1" presStyleIdx="2" presStyleCnt="4"/>
      <dgm:spPr/>
    </dgm:pt>
    <dgm:pt modelId="{59720DC7-1E4D-4890-B582-D35D934B4B59}" type="pres">
      <dgm:prSet presAssocID="{98EE25A2-5DBA-4D36-BF02-90D46B76B841}" presName="balance_12" presStyleLbl="alignAccFollowNode1" presStyleIdx="3" presStyleCnt="4">
        <dgm:presLayoutVars>
          <dgm:bulletEnabled val="1"/>
        </dgm:presLayoutVars>
      </dgm:prSet>
      <dgm:spPr/>
    </dgm:pt>
    <dgm:pt modelId="{5DF9255B-0943-4811-BB75-04CB67279F84}" type="pres">
      <dgm:prSet presAssocID="{98EE25A2-5DBA-4D36-BF02-90D46B76B841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5FFBE3-00EF-4850-9513-FC29E04FC3F2}" type="pres">
      <dgm:prSet presAssocID="{98EE25A2-5DBA-4D36-BF02-90D46B76B841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054799-2119-480F-B1ED-27EAD1EF88DC}" type="pres">
      <dgm:prSet presAssocID="{98EE25A2-5DBA-4D36-BF02-90D46B76B841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77CE564-DE12-4CAE-AEA7-EDCA68528197}" type="presOf" srcId="{F50DA256-2757-4F48-B9E2-572BA655839F}" destId="{D66D8D57-85F0-4AF8-A0BC-C11A967DBEA8}" srcOrd="0" destOrd="0" presId="urn:microsoft.com/office/officeart/2005/8/layout/balance1"/>
    <dgm:cxn modelId="{7055B311-3522-4BCB-AA52-36DA3AFDDB3F}" srcId="{98EE25A2-5DBA-4D36-BF02-90D46B76B841}" destId="{BB0908EC-7862-4A26-BD59-07CC22869A98}" srcOrd="1" destOrd="0" parTransId="{E1704763-7C83-47CC-970D-159BA43C995A}" sibTransId="{5116AC0F-8970-42FC-ACD0-693B6AEF6D53}"/>
    <dgm:cxn modelId="{8250D1C6-19B6-4012-BA6F-8860444CB4B4}" type="presOf" srcId="{04A02327-DD0C-452D-B207-8FA3E10AB4E8}" destId="{5DF9255B-0943-4811-BB75-04CB67279F84}" srcOrd="0" destOrd="0" presId="urn:microsoft.com/office/officeart/2005/8/layout/balance1"/>
    <dgm:cxn modelId="{4495934D-39E2-44F6-931D-148AB09494EB}" type="presOf" srcId="{667337FC-A714-4444-B443-AC6F37BB69AA}" destId="{D85FFBE3-00EF-4850-9513-FC29E04FC3F2}" srcOrd="0" destOrd="0" presId="urn:microsoft.com/office/officeart/2005/8/layout/balance1"/>
    <dgm:cxn modelId="{1A077FBB-1F53-4FCC-B71F-F96780F8080C}" srcId="{BB0908EC-7862-4A26-BD59-07CC22869A98}" destId="{667337FC-A714-4444-B443-AC6F37BB69AA}" srcOrd="1" destOrd="0" parTransId="{70AF9583-7155-408E-9DC1-26BB7FC82A04}" sibTransId="{F7AB4A97-81D6-490F-956B-309B4FEA71E2}"/>
    <dgm:cxn modelId="{CB65A4F1-15C9-4E3E-B4CC-E6D7BA08B6A5}" type="presOf" srcId="{6E78BE84-FCDC-4F18-A1A9-8016C1490673}" destId="{BA054799-2119-480F-B1ED-27EAD1EF88DC}" srcOrd="0" destOrd="0" presId="urn:microsoft.com/office/officeart/2005/8/layout/balance1"/>
    <dgm:cxn modelId="{50A273CE-814B-4BA3-84FD-7CB8894F2561}" srcId="{BB0908EC-7862-4A26-BD59-07CC22869A98}" destId="{04A02327-DD0C-452D-B207-8FA3E10AB4E8}" srcOrd="0" destOrd="0" parTransId="{C5421A27-59A7-4EE3-A446-75568312258F}" sibTransId="{ADAC0D6B-1C24-4F0C-BB42-5DDD44CE99F6}"/>
    <dgm:cxn modelId="{26B53005-EB22-419E-AFD8-50D01A6E4C42}" srcId="{98EE25A2-5DBA-4D36-BF02-90D46B76B841}" destId="{F50DA256-2757-4F48-B9E2-572BA655839F}" srcOrd="0" destOrd="0" parTransId="{90CE8B0A-58BA-4DAB-A615-BD34090681E7}" sibTransId="{3DE780A6-C3FD-493B-93E5-9040BEE8789E}"/>
    <dgm:cxn modelId="{1935D669-5046-45F0-9D22-F0F56F99A813}" type="presOf" srcId="{BB0908EC-7862-4A26-BD59-07CC22869A98}" destId="{1234A58E-0B8F-4F91-A0DC-4A41F3F029E1}" srcOrd="0" destOrd="0" presId="urn:microsoft.com/office/officeart/2005/8/layout/balance1"/>
    <dgm:cxn modelId="{C8BE301D-37B7-4DEA-A30E-C4DEAAD0C1D6}" srcId="{F50DA256-2757-4F48-B9E2-572BA655839F}" destId="{6E78BE84-FCDC-4F18-A1A9-8016C1490673}" srcOrd="0" destOrd="0" parTransId="{725FF9AB-104C-43E2-8068-260C60A46CCC}" sibTransId="{CC52915C-D328-48C6-9B3B-A57F2AA6A987}"/>
    <dgm:cxn modelId="{8A3AB950-A1D8-40BB-AF51-E0A43526358E}" type="presOf" srcId="{98EE25A2-5DBA-4D36-BF02-90D46B76B841}" destId="{28F3DF6A-A560-47AB-AADA-E9D2F3F77D50}" srcOrd="0" destOrd="0" presId="urn:microsoft.com/office/officeart/2005/8/layout/balance1"/>
    <dgm:cxn modelId="{CFF53F80-D794-4DFE-ACEA-52EE73979B54}" type="presParOf" srcId="{28F3DF6A-A560-47AB-AADA-E9D2F3F77D50}" destId="{01A93829-E395-4280-AFC9-EEA5A5DF0B9A}" srcOrd="0" destOrd="0" presId="urn:microsoft.com/office/officeart/2005/8/layout/balance1"/>
    <dgm:cxn modelId="{25ADEA7B-ABF0-4D65-9903-82A93FEF39E8}" type="presParOf" srcId="{28F3DF6A-A560-47AB-AADA-E9D2F3F77D50}" destId="{EFD621A4-EDF2-4623-BBC7-311F03B02480}" srcOrd="1" destOrd="0" presId="urn:microsoft.com/office/officeart/2005/8/layout/balance1"/>
    <dgm:cxn modelId="{120C0D56-4AE5-4E91-9B60-3314C5A9E0AC}" type="presParOf" srcId="{EFD621A4-EDF2-4623-BBC7-311F03B02480}" destId="{D66D8D57-85F0-4AF8-A0BC-C11A967DBEA8}" srcOrd="0" destOrd="0" presId="urn:microsoft.com/office/officeart/2005/8/layout/balance1"/>
    <dgm:cxn modelId="{E0B9C00B-7EEC-4E81-8277-082E3CE44A89}" type="presParOf" srcId="{EFD621A4-EDF2-4623-BBC7-311F03B02480}" destId="{1234A58E-0B8F-4F91-A0DC-4A41F3F029E1}" srcOrd="1" destOrd="0" presId="urn:microsoft.com/office/officeart/2005/8/layout/balance1"/>
    <dgm:cxn modelId="{98EE0FDC-CA16-4A39-867B-2365923F96A6}" type="presParOf" srcId="{28F3DF6A-A560-47AB-AADA-E9D2F3F77D50}" destId="{DA54901E-9A19-438D-9361-0F33E7EE9BC5}" srcOrd="2" destOrd="0" presId="urn:microsoft.com/office/officeart/2005/8/layout/balance1"/>
    <dgm:cxn modelId="{0CA1DBFA-3882-4A36-80C5-2702C849C20A}" type="presParOf" srcId="{DA54901E-9A19-438D-9361-0F33E7EE9BC5}" destId="{1659BEEC-C1F3-47C5-A698-4CECFA374F82}" srcOrd="0" destOrd="0" presId="urn:microsoft.com/office/officeart/2005/8/layout/balance1"/>
    <dgm:cxn modelId="{9E8CC562-2D9A-4B38-8218-CED94CC8128E}" type="presParOf" srcId="{DA54901E-9A19-438D-9361-0F33E7EE9BC5}" destId="{6EF56797-6BAB-4391-8364-2EC3B8E0B8BD}" srcOrd="1" destOrd="0" presId="urn:microsoft.com/office/officeart/2005/8/layout/balance1"/>
    <dgm:cxn modelId="{E15D39E2-AF1D-4D1C-A7AC-05CBCCEDD0BD}" type="presParOf" srcId="{DA54901E-9A19-438D-9361-0F33E7EE9BC5}" destId="{59720DC7-1E4D-4890-B582-D35D934B4B59}" srcOrd="2" destOrd="0" presId="urn:microsoft.com/office/officeart/2005/8/layout/balance1"/>
    <dgm:cxn modelId="{F125B0BD-20A5-4AF1-B708-133248A49461}" type="presParOf" srcId="{DA54901E-9A19-438D-9361-0F33E7EE9BC5}" destId="{5DF9255B-0943-4811-BB75-04CB67279F84}" srcOrd="3" destOrd="0" presId="urn:microsoft.com/office/officeart/2005/8/layout/balance1"/>
    <dgm:cxn modelId="{D8A8B7A7-894B-4FD4-9821-9709B7A7C562}" type="presParOf" srcId="{DA54901E-9A19-438D-9361-0F33E7EE9BC5}" destId="{D85FFBE3-00EF-4850-9513-FC29E04FC3F2}" srcOrd="4" destOrd="0" presId="urn:microsoft.com/office/officeart/2005/8/layout/balance1"/>
    <dgm:cxn modelId="{17C63AFE-606E-4D93-8BEC-B8FDC40FF558}" type="presParOf" srcId="{DA54901E-9A19-438D-9361-0F33E7EE9BC5}" destId="{BA054799-2119-480F-B1ED-27EAD1EF88DC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5753E-A7F4-4EC3-8AD8-A5A0691092BC}" type="doc">
      <dgm:prSet loTypeId="urn:microsoft.com/office/officeart/2005/8/layout/radial2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20EBDD1D-CFE1-46C4-998B-68162C70AA33}">
      <dgm:prSet custT="1"/>
      <dgm:spPr/>
      <dgm:t>
        <a:bodyPr/>
        <a:lstStyle/>
        <a:p>
          <a:r>
            <a:rPr lang="it-IT" sz="1800" dirty="0" smtClean="0"/>
            <a:t>Confezionamento </a:t>
          </a:r>
          <a:r>
            <a:rPr lang="it-IT" sz="1800" dirty="0" err="1" smtClean="0"/>
            <a:t>pouch</a:t>
          </a:r>
          <a:r>
            <a:rPr lang="it-IT" sz="1800" dirty="0" smtClean="0"/>
            <a:t> gastrica totalmente robotica</a:t>
          </a:r>
          <a:endParaRPr lang="it-IT" sz="1800" dirty="0"/>
        </a:p>
      </dgm:t>
    </dgm:pt>
    <dgm:pt modelId="{07A6160C-558F-4D78-AFB0-A077FC0655F9}" type="parTrans" cxnId="{435E6D53-C445-4791-92D6-6085445FE57E}">
      <dgm:prSet/>
      <dgm:spPr/>
      <dgm:t>
        <a:bodyPr/>
        <a:lstStyle/>
        <a:p>
          <a:endParaRPr lang="it-IT"/>
        </a:p>
      </dgm:t>
    </dgm:pt>
    <dgm:pt modelId="{892EE614-8051-436E-BD72-E973E33FC49E}" type="sibTrans" cxnId="{435E6D53-C445-4791-92D6-6085445FE57E}">
      <dgm:prSet/>
      <dgm:spPr/>
      <dgm:t>
        <a:bodyPr/>
        <a:lstStyle/>
        <a:p>
          <a:endParaRPr lang="it-IT"/>
        </a:p>
      </dgm:t>
    </dgm:pt>
    <dgm:pt modelId="{2013CB7A-3DA8-4075-A85E-ECE03C02DE96}">
      <dgm:prSet custT="1"/>
      <dgm:spPr/>
      <dgm:t>
        <a:bodyPr/>
        <a:lstStyle/>
        <a:p>
          <a:r>
            <a:rPr lang="it-IT" sz="1800" dirty="0" smtClean="0"/>
            <a:t>Anastomosi GJ con </a:t>
          </a:r>
          <a:r>
            <a:rPr lang="it-IT" sz="1800" dirty="0" err="1" smtClean="0"/>
            <a:t>suturatrice</a:t>
          </a:r>
          <a:r>
            <a:rPr lang="it-IT" sz="1800" dirty="0" smtClean="0"/>
            <a:t> robotica</a:t>
          </a:r>
          <a:endParaRPr lang="it-IT" sz="1800" dirty="0"/>
        </a:p>
      </dgm:t>
    </dgm:pt>
    <dgm:pt modelId="{C183D092-47E8-4FBA-86B1-75DD3BE7BB86}" type="parTrans" cxnId="{980225AE-4027-4749-8451-DE4E7801EAEC}">
      <dgm:prSet/>
      <dgm:spPr/>
      <dgm:t>
        <a:bodyPr/>
        <a:lstStyle/>
        <a:p>
          <a:endParaRPr lang="it-IT"/>
        </a:p>
      </dgm:t>
    </dgm:pt>
    <dgm:pt modelId="{C4BCABE3-55E9-4CC2-9A3A-7A10ECFF85DE}" type="sibTrans" cxnId="{980225AE-4027-4749-8451-DE4E7801EAEC}">
      <dgm:prSet/>
      <dgm:spPr/>
      <dgm:t>
        <a:bodyPr/>
        <a:lstStyle/>
        <a:p>
          <a:endParaRPr lang="it-IT"/>
        </a:p>
      </dgm:t>
    </dgm:pt>
    <dgm:pt modelId="{53DD8291-5CD3-470A-9DA8-EEFE4954757E}">
      <dgm:prSet custT="1"/>
      <dgm:spPr/>
      <dgm:t>
        <a:bodyPr/>
        <a:lstStyle/>
        <a:p>
          <a:r>
            <a:rPr lang="it-IT" sz="1800" dirty="0" smtClean="0"/>
            <a:t>Anastomosi JJ robotica</a:t>
          </a:r>
          <a:endParaRPr lang="it-IT" sz="1800" dirty="0"/>
        </a:p>
      </dgm:t>
    </dgm:pt>
    <dgm:pt modelId="{60E9BF00-7993-43D8-82B6-E980D06934A6}" type="parTrans" cxnId="{79938C22-271C-49C3-9A5C-0C4771C3411E}">
      <dgm:prSet/>
      <dgm:spPr/>
      <dgm:t>
        <a:bodyPr/>
        <a:lstStyle/>
        <a:p>
          <a:endParaRPr lang="it-IT"/>
        </a:p>
      </dgm:t>
    </dgm:pt>
    <dgm:pt modelId="{55A4463F-A5D3-4AE3-BBB6-4450EE202607}" type="sibTrans" cxnId="{79938C22-271C-49C3-9A5C-0C4771C3411E}">
      <dgm:prSet/>
      <dgm:spPr/>
      <dgm:t>
        <a:bodyPr/>
        <a:lstStyle/>
        <a:p>
          <a:endParaRPr lang="it-IT"/>
        </a:p>
      </dgm:t>
    </dgm:pt>
    <dgm:pt modelId="{CF92A265-933C-4F95-97E3-2CB4F9D6DE95}">
      <dgm:prSet custT="1"/>
      <dgm:spPr/>
      <dgm:t>
        <a:bodyPr/>
        <a:lstStyle/>
        <a:p>
          <a:r>
            <a:rPr lang="it-IT" sz="1800" dirty="0" smtClean="0"/>
            <a:t>Docking precoce</a:t>
          </a:r>
          <a:endParaRPr lang="it-IT" sz="1800" dirty="0"/>
        </a:p>
      </dgm:t>
    </dgm:pt>
    <dgm:pt modelId="{F55805DC-61C0-4AB4-8527-5D76AB62830D}" type="parTrans" cxnId="{FB3C48D1-DB57-46F6-97D4-EB4F63EEF044}">
      <dgm:prSet/>
      <dgm:spPr/>
      <dgm:t>
        <a:bodyPr/>
        <a:lstStyle/>
        <a:p>
          <a:endParaRPr lang="it-IT"/>
        </a:p>
      </dgm:t>
    </dgm:pt>
    <dgm:pt modelId="{4F445581-24F6-468F-BA72-443886951775}" type="sibTrans" cxnId="{FB3C48D1-DB57-46F6-97D4-EB4F63EEF044}">
      <dgm:prSet/>
      <dgm:spPr/>
      <dgm:t>
        <a:bodyPr/>
        <a:lstStyle/>
        <a:p>
          <a:endParaRPr lang="it-IT"/>
        </a:p>
      </dgm:t>
    </dgm:pt>
    <dgm:pt modelId="{A4B93D52-44C5-4C63-94D9-55BA6EF26A3D}" type="pres">
      <dgm:prSet presAssocID="{0DD5753E-A7F4-4EC3-8AD8-A5A0691092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3E13B2-A677-4210-B187-29B81E97651B}" type="pres">
      <dgm:prSet presAssocID="{0DD5753E-A7F4-4EC3-8AD8-A5A0691092BC}" presName="cycle" presStyleCnt="0"/>
      <dgm:spPr/>
    </dgm:pt>
    <dgm:pt modelId="{B6C3CC14-1B12-4792-815C-4C3DD735845A}" type="pres">
      <dgm:prSet presAssocID="{0DD5753E-A7F4-4EC3-8AD8-A5A0691092BC}" presName="centerShape" presStyleCnt="0"/>
      <dgm:spPr/>
    </dgm:pt>
    <dgm:pt modelId="{0DB36B0C-90F2-42E1-BC1E-F7D0915B56B0}" type="pres">
      <dgm:prSet presAssocID="{0DD5753E-A7F4-4EC3-8AD8-A5A0691092BC}" presName="connSite" presStyleLbl="node1" presStyleIdx="0" presStyleCnt="5"/>
      <dgm:spPr/>
    </dgm:pt>
    <dgm:pt modelId="{09E3B018-A9D8-46B8-86D7-02FBA6D4ECA8}" type="pres">
      <dgm:prSet presAssocID="{0DD5753E-A7F4-4EC3-8AD8-A5A0691092BC}" presName="visible" presStyleLbl="node1" presStyleIdx="0" presStyleCnt="5" custScaleX="177017" custScaleY="1216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2F5B537-79AC-48F5-BA6A-EF0CF552BE53}" type="pres">
      <dgm:prSet presAssocID="{07A6160C-558F-4D78-AFB0-A077FC0655F9}" presName="Name25" presStyleLbl="parChTrans1D1" presStyleIdx="0" presStyleCnt="4"/>
      <dgm:spPr/>
      <dgm:t>
        <a:bodyPr/>
        <a:lstStyle/>
        <a:p>
          <a:endParaRPr lang="it-IT"/>
        </a:p>
      </dgm:t>
    </dgm:pt>
    <dgm:pt modelId="{3E3DF452-4018-4E16-B360-39DD6E574E41}" type="pres">
      <dgm:prSet presAssocID="{20EBDD1D-CFE1-46C4-998B-68162C70AA33}" presName="node" presStyleCnt="0"/>
      <dgm:spPr/>
    </dgm:pt>
    <dgm:pt modelId="{78C6FCC4-E301-4FE4-B796-BF474BD1CE25}" type="pres">
      <dgm:prSet presAssocID="{20EBDD1D-CFE1-46C4-998B-68162C70AA33}" presName="parentNode" presStyleLbl="node1" presStyleIdx="1" presStyleCnt="5" custScaleX="403796" custLinFactX="142031" custLinFactNeighborX="200000" custLinFactNeighborY="1462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BFA462-00ED-48DA-90B3-AF8690467921}" type="pres">
      <dgm:prSet presAssocID="{20EBDD1D-CFE1-46C4-998B-68162C70AA33}" presName="childNode" presStyleLbl="revTx" presStyleIdx="0" presStyleCnt="0">
        <dgm:presLayoutVars>
          <dgm:bulletEnabled val="1"/>
        </dgm:presLayoutVars>
      </dgm:prSet>
      <dgm:spPr/>
    </dgm:pt>
    <dgm:pt modelId="{3E3BF71A-404D-4121-826F-5B3712A10BE4}" type="pres">
      <dgm:prSet presAssocID="{C183D092-47E8-4FBA-86B1-75DD3BE7BB86}" presName="Name25" presStyleLbl="parChTrans1D1" presStyleIdx="1" presStyleCnt="4"/>
      <dgm:spPr/>
      <dgm:t>
        <a:bodyPr/>
        <a:lstStyle/>
        <a:p>
          <a:endParaRPr lang="it-IT"/>
        </a:p>
      </dgm:t>
    </dgm:pt>
    <dgm:pt modelId="{F8588EF2-2DF9-4935-8152-FD160D1A5D78}" type="pres">
      <dgm:prSet presAssocID="{2013CB7A-3DA8-4075-A85E-ECE03C02DE96}" presName="node" presStyleCnt="0"/>
      <dgm:spPr/>
    </dgm:pt>
    <dgm:pt modelId="{DDFDDB32-CFB1-41E6-BECD-2D1B27C1614A}" type="pres">
      <dgm:prSet presAssocID="{2013CB7A-3DA8-4075-A85E-ECE03C02DE96}" presName="parentNode" presStyleLbl="node1" presStyleIdx="2" presStyleCnt="5" custScaleX="393338" custLinFactX="100000" custLinFactNeighborX="190985" custLinFactNeighborY="3763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4FE6A4-6B2C-4734-BD73-0C2C65FA7ED8}" type="pres">
      <dgm:prSet presAssocID="{2013CB7A-3DA8-4075-A85E-ECE03C02DE96}" presName="childNode" presStyleLbl="revTx" presStyleIdx="0" presStyleCnt="0">
        <dgm:presLayoutVars>
          <dgm:bulletEnabled val="1"/>
        </dgm:presLayoutVars>
      </dgm:prSet>
      <dgm:spPr/>
    </dgm:pt>
    <dgm:pt modelId="{F7722E4F-C1C0-4238-9C52-23482E9E8BDE}" type="pres">
      <dgm:prSet presAssocID="{60E9BF00-7993-43D8-82B6-E980D06934A6}" presName="Name25" presStyleLbl="parChTrans1D1" presStyleIdx="2" presStyleCnt="4"/>
      <dgm:spPr/>
      <dgm:t>
        <a:bodyPr/>
        <a:lstStyle/>
        <a:p>
          <a:endParaRPr lang="it-IT"/>
        </a:p>
      </dgm:t>
    </dgm:pt>
    <dgm:pt modelId="{07681E94-2596-455F-8FF9-34CAAAE37DC8}" type="pres">
      <dgm:prSet presAssocID="{53DD8291-5CD3-470A-9DA8-EEFE4954757E}" presName="node" presStyleCnt="0"/>
      <dgm:spPr/>
    </dgm:pt>
    <dgm:pt modelId="{62AE54E1-3EC9-4845-B23F-EB0545118FD9}" type="pres">
      <dgm:prSet presAssocID="{53DD8291-5CD3-470A-9DA8-EEFE4954757E}" presName="parentNode" presStyleLbl="node1" presStyleIdx="3" presStyleCnt="5" custScaleX="328030" custLinFactX="148168" custLinFactNeighborX="200000" custLinFactNeighborY="1940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695EE3-A3A9-423A-B46A-6746B7894E97}" type="pres">
      <dgm:prSet presAssocID="{53DD8291-5CD3-470A-9DA8-EEFE4954757E}" presName="childNode" presStyleLbl="revTx" presStyleIdx="0" presStyleCnt="0">
        <dgm:presLayoutVars>
          <dgm:bulletEnabled val="1"/>
        </dgm:presLayoutVars>
      </dgm:prSet>
      <dgm:spPr/>
    </dgm:pt>
    <dgm:pt modelId="{3D591B17-AEE8-4BAF-A231-FF615CEE3B90}" type="pres">
      <dgm:prSet presAssocID="{F55805DC-61C0-4AB4-8527-5D76AB62830D}" presName="Name25" presStyleLbl="parChTrans1D1" presStyleIdx="3" presStyleCnt="4"/>
      <dgm:spPr/>
      <dgm:t>
        <a:bodyPr/>
        <a:lstStyle/>
        <a:p>
          <a:endParaRPr lang="it-IT"/>
        </a:p>
      </dgm:t>
    </dgm:pt>
    <dgm:pt modelId="{1551EC37-E559-4532-8CEA-0B2C9174FE53}" type="pres">
      <dgm:prSet presAssocID="{CF92A265-933C-4F95-97E3-2CB4F9D6DE95}" presName="node" presStyleCnt="0"/>
      <dgm:spPr/>
    </dgm:pt>
    <dgm:pt modelId="{0CB38EDF-4EB4-496B-8315-C86E15BF9743}" type="pres">
      <dgm:prSet presAssocID="{CF92A265-933C-4F95-97E3-2CB4F9D6DE95}" presName="parentNode" presStyleLbl="node1" presStyleIdx="4" presStyleCnt="5" custScaleX="358173" custLinFactX="36449" custLinFactNeighborX="100000" custLinFactNeighborY="-1876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F6DB5B-6C29-4FF9-B57C-DBE538421823}" type="pres">
      <dgm:prSet presAssocID="{CF92A265-933C-4F95-97E3-2CB4F9D6DE9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608F239-FD55-4C14-9029-B3B844A0D605}" type="presOf" srcId="{0DD5753E-A7F4-4EC3-8AD8-A5A0691092BC}" destId="{A4B93D52-44C5-4C63-94D9-55BA6EF26A3D}" srcOrd="0" destOrd="0" presId="urn:microsoft.com/office/officeart/2005/8/layout/radial2"/>
    <dgm:cxn modelId="{435E6D53-C445-4791-92D6-6085445FE57E}" srcId="{0DD5753E-A7F4-4EC3-8AD8-A5A0691092BC}" destId="{20EBDD1D-CFE1-46C4-998B-68162C70AA33}" srcOrd="0" destOrd="0" parTransId="{07A6160C-558F-4D78-AFB0-A077FC0655F9}" sibTransId="{892EE614-8051-436E-BD72-E973E33FC49E}"/>
    <dgm:cxn modelId="{980225AE-4027-4749-8451-DE4E7801EAEC}" srcId="{0DD5753E-A7F4-4EC3-8AD8-A5A0691092BC}" destId="{2013CB7A-3DA8-4075-A85E-ECE03C02DE96}" srcOrd="1" destOrd="0" parTransId="{C183D092-47E8-4FBA-86B1-75DD3BE7BB86}" sibTransId="{C4BCABE3-55E9-4CC2-9A3A-7A10ECFF85DE}"/>
    <dgm:cxn modelId="{C4C9FFAB-B045-4B9B-AF27-0E69BDB1944C}" type="presOf" srcId="{CF92A265-933C-4F95-97E3-2CB4F9D6DE95}" destId="{0CB38EDF-4EB4-496B-8315-C86E15BF9743}" srcOrd="0" destOrd="0" presId="urn:microsoft.com/office/officeart/2005/8/layout/radial2"/>
    <dgm:cxn modelId="{FB3C48D1-DB57-46F6-97D4-EB4F63EEF044}" srcId="{0DD5753E-A7F4-4EC3-8AD8-A5A0691092BC}" destId="{CF92A265-933C-4F95-97E3-2CB4F9D6DE95}" srcOrd="3" destOrd="0" parTransId="{F55805DC-61C0-4AB4-8527-5D76AB62830D}" sibTransId="{4F445581-24F6-468F-BA72-443886951775}"/>
    <dgm:cxn modelId="{79938C22-271C-49C3-9A5C-0C4771C3411E}" srcId="{0DD5753E-A7F4-4EC3-8AD8-A5A0691092BC}" destId="{53DD8291-5CD3-470A-9DA8-EEFE4954757E}" srcOrd="2" destOrd="0" parTransId="{60E9BF00-7993-43D8-82B6-E980D06934A6}" sibTransId="{55A4463F-A5D3-4AE3-BBB6-4450EE202607}"/>
    <dgm:cxn modelId="{BD01E029-DBF8-4CC1-98ED-1181B501D377}" type="presOf" srcId="{53DD8291-5CD3-470A-9DA8-EEFE4954757E}" destId="{62AE54E1-3EC9-4845-B23F-EB0545118FD9}" srcOrd="0" destOrd="0" presId="urn:microsoft.com/office/officeart/2005/8/layout/radial2"/>
    <dgm:cxn modelId="{1259034D-7EA9-4077-BDBA-AF84E377B711}" type="presOf" srcId="{F55805DC-61C0-4AB4-8527-5D76AB62830D}" destId="{3D591B17-AEE8-4BAF-A231-FF615CEE3B90}" srcOrd="0" destOrd="0" presId="urn:microsoft.com/office/officeart/2005/8/layout/radial2"/>
    <dgm:cxn modelId="{C96BC691-520D-4710-9F8D-A5762B33D96D}" type="presOf" srcId="{60E9BF00-7993-43D8-82B6-E980D06934A6}" destId="{F7722E4F-C1C0-4238-9C52-23482E9E8BDE}" srcOrd="0" destOrd="0" presId="urn:microsoft.com/office/officeart/2005/8/layout/radial2"/>
    <dgm:cxn modelId="{BE6125D1-3C88-4376-B5E9-A907801145E9}" type="presOf" srcId="{07A6160C-558F-4D78-AFB0-A077FC0655F9}" destId="{22F5B537-79AC-48F5-BA6A-EF0CF552BE53}" srcOrd="0" destOrd="0" presId="urn:microsoft.com/office/officeart/2005/8/layout/radial2"/>
    <dgm:cxn modelId="{C68A147B-0E9A-4D08-A034-55F3EDC69D60}" type="presOf" srcId="{2013CB7A-3DA8-4075-A85E-ECE03C02DE96}" destId="{DDFDDB32-CFB1-41E6-BECD-2D1B27C1614A}" srcOrd="0" destOrd="0" presId="urn:microsoft.com/office/officeart/2005/8/layout/radial2"/>
    <dgm:cxn modelId="{621E1CF6-0E0E-4750-AD9E-AD23CC8DA868}" type="presOf" srcId="{20EBDD1D-CFE1-46C4-998B-68162C70AA33}" destId="{78C6FCC4-E301-4FE4-B796-BF474BD1CE25}" srcOrd="0" destOrd="0" presId="urn:microsoft.com/office/officeart/2005/8/layout/radial2"/>
    <dgm:cxn modelId="{CA9DC7B5-6FBB-4722-B982-EF085ED2815A}" type="presOf" srcId="{C183D092-47E8-4FBA-86B1-75DD3BE7BB86}" destId="{3E3BF71A-404D-4121-826F-5B3712A10BE4}" srcOrd="0" destOrd="0" presId="urn:microsoft.com/office/officeart/2005/8/layout/radial2"/>
    <dgm:cxn modelId="{58EAA0AD-2BB0-4208-B6B4-93E2A403296A}" type="presParOf" srcId="{A4B93D52-44C5-4C63-94D9-55BA6EF26A3D}" destId="{1C3E13B2-A677-4210-B187-29B81E97651B}" srcOrd="0" destOrd="0" presId="urn:microsoft.com/office/officeart/2005/8/layout/radial2"/>
    <dgm:cxn modelId="{FECC7AD6-98E1-4EDB-B7E1-4F8A79C49CF0}" type="presParOf" srcId="{1C3E13B2-A677-4210-B187-29B81E97651B}" destId="{B6C3CC14-1B12-4792-815C-4C3DD735845A}" srcOrd="0" destOrd="0" presId="urn:microsoft.com/office/officeart/2005/8/layout/radial2"/>
    <dgm:cxn modelId="{3812BD54-285F-4EEA-AD05-2D7EB3BF60D4}" type="presParOf" srcId="{B6C3CC14-1B12-4792-815C-4C3DD735845A}" destId="{0DB36B0C-90F2-42E1-BC1E-F7D0915B56B0}" srcOrd="0" destOrd="0" presId="urn:microsoft.com/office/officeart/2005/8/layout/radial2"/>
    <dgm:cxn modelId="{9E41EF79-953B-46D7-B80C-07075684FDE0}" type="presParOf" srcId="{B6C3CC14-1B12-4792-815C-4C3DD735845A}" destId="{09E3B018-A9D8-46B8-86D7-02FBA6D4ECA8}" srcOrd="1" destOrd="0" presId="urn:microsoft.com/office/officeart/2005/8/layout/radial2"/>
    <dgm:cxn modelId="{2A3C5206-6F06-4DE1-A804-154BEA266293}" type="presParOf" srcId="{1C3E13B2-A677-4210-B187-29B81E97651B}" destId="{22F5B537-79AC-48F5-BA6A-EF0CF552BE53}" srcOrd="1" destOrd="0" presId="urn:microsoft.com/office/officeart/2005/8/layout/radial2"/>
    <dgm:cxn modelId="{943EE86A-8D2A-45F1-8B4A-F9125529B198}" type="presParOf" srcId="{1C3E13B2-A677-4210-B187-29B81E97651B}" destId="{3E3DF452-4018-4E16-B360-39DD6E574E41}" srcOrd="2" destOrd="0" presId="urn:microsoft.com/office/officeart/2005/8/layout/radial2"/>
    <dgm:cxn modelId="{7E7079AB-732A-4E23-AD0E-A964E26F844C}" type="presParOf" srcId="{3E3DF452-4018-4E16-B360-39DD6E574E41}" destId="{78C6FCC4-E301-4FE4-B796-BF474BD1CE25}" srcOrd="0" destOrd="0" presId="urn:microsoft.com/office/officeart/2005/8/layout/radial2"/>
    <dgm:cxn modelId="{59598B9F-AE40-49D7-A778-C4D80AEC1BDD}" type="presParOf" srcId="{3E3DF452-4018-4E16-B360-39DD6E574E41}" destId="{BDBFA462-00ED-48DA-90B3-AF8690467921}" srcOrd="1" destOrd="0" presId="urn:microsoft.com/office/officeart/2005/8/layout/radial2"/>
    <dgm:cxn modelId="{8ED334CA-4888-4F07-9C21-D6C746715437}" type="presParOf" srcId="{1C3E13B2-A677-4210-B187-29B81E97651B}" destId="{3E3BF71A-404D-4121-826F-5B3712A10BE4}" srcOrd="3" destOrd="0" presId="urn:microsoft.com/office/officeart/2005/8/layout/radial2"/>
    <dgm:cxn modelId="{4390A267-1801-4E3D-8064-7159A8C39CBB}" type="presParOf" srcId="{1C3E13B2-A677-4210-B187-29B81E97651B}" destId="{F8588EF2-2DF9-4935-8152-FD160D1A5D78}" srcOrd="4" destOrd="0" presId="urn:microsoft.com/office/officeart/2005/8/layout/radial2"/>
    <dgm:cxn modelId="{E17883B0-509F-4919-960A-78534A728A34}" type="presParOf" srcId="{F8588EF2-2DF9-4935-8152-FD160D1A5D78}" destId="{DDFDDB32-CFB1-41E6-BECD-2D1B27C1614A}" srcOrd="0" destOrd="0" presId="urn:microsoft.com/office/officeart/2005/8/layout/radial2"/>
    <dgm:cxn modelId="{F21ED31B-83B2-42F2-A98C-9829B629D586}" type="presParOf" srcId="{F8588EF2-2DF9-4935-8152-FD160D1A5D78}" destId="{614FE6A4-6B2C-4734-BD73-0C2C65FA7ED8}" srcOrd="1" destOrd="0" presId="urn:microsoft.com/office/officeart/2005/8/layout/radial2"/>
    <dgm:cxn modelId="{38F6F72C-D8BF-4D3A-9533-1F9D894914ED}" type="presParOf" srcId="{1C3E13B2-A677-4210-B187-29B81E97651B}" destId="{F7722E4F-C1C0-4238-9C52-23482E9E8BDE}" srcOrd="5" destOrd="0" presId="urn:microsoft.com/office/officeart/2005/8/layout/radial2"/>
    <dgm:cxn modelId="{54780CD9-9A8B-4AE1-95DB-4B02421823A6}" type="presParOf" srcId="{1C3E13B2-A677-4210-B187-29B81E97651B}" destId="{07681E94-2596-455F-8FF9-34CAAAE37DC8}" srcOrd="6" destOrd="0" presId="urn:microsoft.com/office/officeart/2005/8/layout/radial2"/>
    <dgm:cxn modelId="{A4437A48-9A4B-48B9-B245-018A43369A69}" type="presParOf" srcId="{07681E94-2596-455F-8FF9-34CAAAE37DC8}" destId="{62AE54E1-3EC9-4845-B23F-EB0545118FD9}" srcOrd="0" destOrd="0" presId="urn:microsoft.com/office/officeart/2005/8/layout/radial2"/>
    <dgm:cxn modelId="{5C2BC4D5-9D03-47A0-ACE0-46240B727C8D}" type="presParOf" srcId="{07681E94-2596-455F-8FF9-34CAAAE37DC8}" destId="{49695EE3-A3A9-423A-B46A-6746B7894E97}" srcOrd="1" destOrd="0" presId="urn:microsoft.com/office/officeart/2005/8/layout/radial2"/>
    <dgm:cxn modelId="{56FBFDD1-725F-48A5-AE6E-A69A3C11E308}" type="presParOf" srcId="{1C3E13B2-A677-4210-B187-29B81E97651B}" destId="{3D591B17-AEE8-4BAF-A231-FF615CEE3B90}" srcOrd="7" destOrd="0" presId="urn:microsoft.com/office/officeart/2005/8/layout/radial2"/>
    <dgm:cxn modelId="{31040587-46EF-4391-8E2D-628A4B6F2F8E}" type="presParOf" srcId="{1C3E13B2-A677-4210-B187-29B81E97651B}" destId="{1551EC37-E559-4532-8CEA-0B2C9174FE53}" srcOrd="8" destOrd="0" presId="urn:microsoft.com/office/officeart/2005/8/layout/radial2"/>
    <dgm:cxn modelId="{04184D73-3086-48EE-BD22-1E371E847DE1}" type="presParOf" srcId="{1551EC37-E559-4532-8CEA-0B2C9174FE53}" destId="{0CB38EDF-4EB4-496B-8315-C86E15BF9743}" srcOrd="0" destOrd="0" presId="urn:microsoft.com/office/officeart/2005/8/layout/radial2"/>
    <dgm:cxn modelId="{B6D2DF7C-94F4-4925-9C72-B6A2871BD5BD}" type="presParOf" srcId="{1551EC37-E559-4532-8CEA-0B2C9174FE53}" destId="{1EF6DB5B-6C29-4FF9-B57C-DBE53842182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D8D57-85F0-4AF8-A0BC-C11A967DBEA8}">
      <dsp:nvSpPr>
        <dsp:cNvPr id="0" name=""/>
        <dsp:cNvSpPr/>
      </dsp:nvSpPr>
      <dsp:spPr>
        <a:xfrm>
          <a:off x="3374453" y="0"/>
          <a:ext cx="1353883" cy="7521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robotico</a:t>
          </a:r>
          <a:endParaRPr lang="it-IT" sz="1600" kern="1200" dirty="0"/>
        </a:p>
      </dsp:txBody>
      <dsp:txXfrm>
        <a:off x="3396483" y="22030"/>
        <a:ext cx="1309823" cy="708097"/>
      </dsp:txXfrm>
    </dsp:sp>
    <dsp:sp modelId="{1234A58E-0B8F-4F91-A0DC-4A41F3F029E1}">
      <dsp:nvSpPr>
        <dsp:cNvPr id="0" name=""/>
        <dsp:cNvSpPr/>
      </dsp:nvSpPr>
      <dsp:spPr>
        <a:xfrm>
          <a:off x="5330063" y="0"/>
          <a:ext cx="1353883" cy="7521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laparoscopico</a:t>
          </a:r>
          <a:endParaRPr lang="it-IT" sz="1600" kern="1200" dirty="0"/>
        </a:p>
      </dsp:txBody>
      <dsp:txXfrm>
        <a:off x="5352093" y="22030"/>
        <a:ext cx="1309823" cy="708097"/>
      </dsp:txXfrm>
    </dsp:sp>
    <dsp:sp modelId="{6EF56797-6BAB-4391-8364-2EC3B8E0B8BD}">
      <dsp:nvSpPr>
        <dsp:cNvPr id="0" name=""/>
        <dsp:cNvSpPr/>
      </dsp:nvSpPr>
      <dsp:spPr>
        <a:xfrm>
          <a:off x="4747140" y="3196669"/>
          <a:ext cx="564118" cy="56411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20DC7-1E4D-4890-B582-D35D934B4B59}">
      <dsp:nvSpPr>
        <dsp:cNvPr id="0" name=""/>
        <dsp:cNvSpPr/>
      </dsp:nvSpPr>
      <dsp:spPr>
        <a:xfrm rot="240000">
          <a:off x="3336328" y="2954938"/>
          <a:ext cx="3385742" cy="236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9255B-0943-4811-BB75-04CB67279F84}">
      <dsp:nvSpPr>
        <dsp:cNvPr id="0" name=""/>
        <dsp:cNvSpPr/>
      </dsp:nvSpPr>
      <dsp:spPr>
        <a:xfrm rot="240000">
          <a:off x="5347792" y="2003013"/>
          <a:ext cx="1393640" cy="988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Manipolazione anse intestinali</a:t>
          </a:r>
          <a:endParaRPr lang="it-IT" sz="1200" kern="1200" dirty="0"/>
        </a:p>
      </dsp:txBody>
      <dsp:txXfrm>
        <a:off x="5396037" y="2051258"/>
        <a:ext cx="1297150" cy="891808"/>
      </dsp:txXfrm>
    </dsp:sp>
    <dsp:sp modelId="{D85FFBE3-00EF-4850-9513-FC29E04FC3F2}">
      <dsp:nvSpPr>
        <dsp:cNvPr id="0" name=""/>
        <dsp:cNvSpPr/>
      </dsp:nvSpPr>
      <dsp:spPr>
        <a:xfrm rot="240000">
          <a:off x="5423008" y="980079"/>
          <a:ext cx="1393640" cy="988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Preparazione </a:t>
          </a:r>
          <a:r>
            <a:rPr lang="it-IT" sz="1200" kern="1200" dirty="0" err="1" smtClean="0"/>
            <a:t>pouch</a:t>
          </a:r>
          <a:endParaRPr lang="it-IT" sz="1200" kern="1200" dirty="0"/>
        </a:p>
      </dsp:txBody>
      <dsp:txXfrm>
        <a:off x="5471253" y="1028324"/>
        <a:ext cx="1297150" cy="891808"/>
      </dsp:txXfrm>
    </dsp:sp>
    <dsp:sp modelId="{BA054799-2119-480F-B1ED-27EAD1EF88DC}">
      <dsp:nvSpPr>
        <dsp:cNvPr id="0" name=""/>
        <dsp:cNvSpPr/>
      </dsp:nvSpPr>
      <dsp:spPr>
        <a:xfrm rot="240000">
          <a:off x="3410986" y="1867625"/>
          <a:ext cx="1393640" cy="988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Chiusura delle breccia anastomotica della gastro-</a:t>
          </a:r>
          <a:r>
            <a:rPr lang="it-IT" sz="1200" kern="1200" dirty="0" err="1" smtClean="0"/>
            <a:t>entero</a:t>
          </a:r>
          <a:endParaRPr lang="it-IT" sz="1200" kern="1200" dirty="0"/>
        </a:p>
      </dsp:txBody>
      <dsp:txXfrm>
        <a:off x="3459231" y="1915870"/>
        <a:ext cx="1297150" cy="891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91B17-AEE8-4BAF-A231-FF615CEE3B90}">
      <dsp:nvSpPr>
        <dsp:cNvPr id="0" name=""/>
        <dsp:cNvSpPr/>
      </dsp:nvSpPr>
      <dsp:spPr>
        <a:xfrm rot="2289051">
          <a:off x="2658476" y="2578452"/>
          <a:ext cx="888815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888815" y="1604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22E4F-C1C0-4238-9C52-23482E9E8BDE}">
      <dsp:nvSpPr>
        <dsp:cNvPr id="0" name=""/>
        <dsp:cNvSpPr/>
      </dsp:nvSpPr>
      <dsp:spPr>
        <a:xfrm rot="594327">
          <a:off x="2735365" y="2208115"/>
          <a:ext cx="2420662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2420662" y="1604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BF71A-404D-4121-826F-5B3712A10BE4}">
      <dsp:nvSpPr>
        <dsp:cNvPr id="0" name=""/>
        <dsp:cNvSpPr/>
      </dsp:nvSpPr>
      <dsp:spPr>
        <a:xfrm rot="21378102">
          <a:off x="2751931" y="1835105"/>
          <a:ext cx="1418121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1418121" y="1604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5B537-79AC-48F5-BA6A-EF0CF552BE53}">
      <dsp:nvSpPr>
        <dsp:cNvPr id="0" name=""/>
        <dsp:cNvSpPr/>
      </dsp:nvSpPr>
      <dsp:spPr>
        <a:xfrm rot="20281608">
          <a:off x="2674497" y="1305750"/>
          <a:ext cx="2172612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2172612" y="1604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3B018-A9D8-46B8-86D7-02FBA6D4ECA8}">
      <dsp:nvSpPr>
        <dsp:cNvPr id="0" name=""/>
        <dsp:cNvSpPr/>
      </dsp:nvSpPr>
      <dsp:spPr>
        <a:xfrm>
          <a:off x="997304" y="1064565"/>
          <a:ext cx="2516912" cy="17289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6FCC4-E301-4FE4-B796-BF474BD1CE25}">
      <dsp:nvSpPr>
        <dsp:cNvPr id="0" name=""/>
        <dsp:cNvSpPr/>
      </dsp:nvSpPr>
      <dsp:spPr>
        <a:xfrm>
          <a:off x="3946792" y="125231"/>
          <a:ext cx="3444818" cy="85310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1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1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Confezionamento </a:t>
          </a:r>
          <a:r>
            <a:rPr lang="it-IT" sz="1800" kern="1200" dirty="0" err="1" smtClean="0"/>
            <a:t>pouch</a:t>
          </a:r>
          <a:r>
            <a:rPr lang="it-IT" sz="1800" kern="1200" dirty="0" smtClean="0"/>
            <a:t> gastrica totalmente robotica</a:t>
          </a:r>
          <a:endParaRPr lang="it-IT" sz="1800" kern="1200" dirty="0"/>
        </a:p>
      </dsp:txBody>
      <dsp:txXfrm>
        <a:off x="4451274" y="250166"/>
        <a:ext cx="2435854" cy="603238"/>
      </dsp:txXfrm>
    </dsp:sp>
    <dsp:sp modelId="{DDFDDB32-CFB1-41E6-BECD-2D1B27C1614A}">
      <dsp:nvSpPr>
        <dsp:cNvPr id="0" name=""/>
        <dsp:cNvSpPr/>
      </dsp:nvSpPr>
      <dsp:spPr>
        <a:xfrm>
          <a:off x="4116845" y="1273750"/>
          <a:ext cx="3355600" cy="85310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Anastomosi GJ con </a:t>
          </a:r>
          <a:r>
            <a:rPr lang="it-IT" sz="1800" kern="1200" dirty="0" err="1" smtClean="0"/>
            <a:t>suturatrice</a:t>
          </a:r>
          <a:r>
            <a:rPr lang="it-IT" sz="1800" kern="1200" dirty="0" smtClean="0"/>
            <a:t> robotica</a:t>
          </a:r>
          <a:endParaRPr lang="it-IT" sz="1800" kern="1200" dirty="0"/>
        </a:p>
      </dsp:txBody>
      <dsp:txXfrm>
        <a:off x="4608261" y="1398685"/>
        <a:ext cx="2372768" cy="603238"/>
      </dsp:txXfrm>
    </dsp:sp>
    <dsp:sp modelId="{62AE54E1-3EC9-4845-B23F-EB0545118FD9}">
      <dsp:nvSpPr>
        <dsp:cNvPr id="0" name=""/>
        <dsp:cNvSpPr/>
      </dsp:nvSpPr>
      <dsp:spPr>
        <a:xfrm>
          <a:off x="4952895" y="2217825"/>
          <a:ext cx="2798452" cy="85310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3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3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Anastomosi JJ robotica</a:t>
          </a:r>
          <a:endParaRPr lang="it-IT" sz="1800" kern="1200" dirty="0"/>
        </a:p>
      </dsp:txBody>
      <dsp:txXfrm>
        <a:off x="5362719" y="2342760"/>
        <a:ext cx="1978804" cy="603238"/>
      </dsp:txXfrm>
    </dsp:sp>
    <dsp:sp modelId="{0CB38EDF-4EB4-496B-8315-C86E15BF9743}">
      <dsp:nvSpPr>
        <dsp:cNvPr id="0" name=""/>
        <dsp:cNvSpPr/>
      </dsp:nvSpPr>
      <dsp:spPr>
        <a:xfrm>
          <a:off x="2436213" y="2844387"/>
          <a:ext cx="3055604" cy="85310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Docking precoce</a:t>
          </a:r>
          <a:endParaRPr lang="it-IT" sz="1800" kern="1200" dirty="0"/>
        </a:p>
      </dsp:txBody>
      <dsp:txXfrm>
        <a:off x="2883696" y="2969322"/>
        <a:ext cx="2160638" cy="603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20/10/2025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20/10/2025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940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Questo lavoro dell’Università dell’Illinois è uno dei primi a formalizzare un </a:t>
            </a:r>
            <a:r>
              <a:rPr lang="it-IT" b="1" dirty="0" smtClean="0"/>
              <a:t>percorso ibrido</a:t>
            </a:r>
            <a:r>
              <a:rPr lang="it-IT" dirty="0" smtClean="0"/>
              <a:t> per RYGB: la dissezione e i passaggi “a bassa complessità fine” vengono eseguiti in </a:t>
            </a:r>
            <a:r>
              <a:rPr lang="it-IT" b="1" dirty="0" smtClean="0"/>
              <a:t>laparoscopia</a:t>
            </a:r>
            <a:r>
              <a:rPr lang="it-IT" dirty="0" smtClean="0"/>
              <a:t>, mentre le fasi </a:t>
            </a:r>
            <a:r>
              <a:rPr lang="it-IT" b="1" dirty="0" smtClean="0"/>
              <a:t>critiche di sutura</a:t>
            </a:r>
            <a:r>
              <a:rPr lang="it-IT" dirty="0" smtClean="0"/>
              <a:t> – in particolare la </a:t>
            </a:r>
            <a:r>
              <a:rPr lang="it-IT" b="1" dirty="0" smtClean="0"/>
              <a:t>gastro-</a:t>
            </a:r>
            <a:r>
              <a:rPr lang="it-IT" b="1" dirty="0" err="1" smtClean="0"/>
              <a:t>digiunostomia</a:t>
            </a:r>
            <a:r>
              <a:rPr lang="it-IT" dirty="0" smtClean="0"/>
              <a:t> – vengono affidate al </a:t>
            </a:r>
            <a:r>
              <a:rPr lang="it-IT" b="1" dirty="0" smtClean="0"/>
              <a:t>robot</a:t>
            </a:r>
            <a:r>
              <a:rPr lang="it-IT" dirty="0" smtClean="0"/>
              <a:t>. Perché è importante? Perché identifica pragmaticamente dove il robot aggiunge </a:t>
            </a:r>
            <a:r>
              <a:rPr lang="it-IT" b="1" dirty="0" smtClean="0"/>
              <a:t>valore clinico</a:t>
            </a:r>
            <a:r>
              <a:rPr lang="it-IT" dirty="0" smtClean="0"/>
              <a:t>: nella sutura intracorporea, nei tessuti spessi e profondi, con triangolazione limitata e necessità di movimenti articolati.</a:t>
            </a:r>
            <a:br>
              <a:rPr lang="it-IT" dirty="0" smtClean="0"/>
            </a:br>
            <a:r>
              <a:rPr lang="it-IT" dirty="0" smtClean="0"/>
              <a:t>I risultati sono solidi: </a:t>
            </a:r>
            <a:r>
              <a:rPr lang="it-IT" b="1" dirty="0" smtClean="0"/>
              <a:t>nessun </a:t>
            </a:r>
            <a:r>
              <a:rPr lang="it-IT" b="1" dirty="0" err="1" smtClean="0"/>
              <a:t>leak</a:t>
            </a:r>
            <a:r>
              <a:rPr lang="it-IT" dirty="0" smtClean="0"/>
              <a:t>, </a:t>
            </a:r>
            <a:r>
              <a:rPr lang="it-IT" b="1" dirty="0" smtClean="0"/>
              <a:t>nessuna stenosi</a:t>
            </a:r>
            <a:r>
              <a:rPr lang="it-IT" dirty="0" smtClean="0"/>
              <a:t>, </a:t>
            </a:r>
            <a:r>
              <a:rPr lang="it-IT" b="1" dirty="0" smtClean="0"/>
              <a:t>nessuna mortalità</a:t>
            </a:r>
            <a:r>
              <a:rPr lang="it-IT" dirty="0" smtClean="0"/>
              <a:t> in 80 casi consecutivi; tempi operatori medi </a:t>
            </a:r>
            <a:r>
              <a:rPr lang="it-IT" b="1" dirty="0" smtClean="0"/>
              <a:t>209 minuti</a:t>
            </a:r>
            <a:r>
              <a:rPr lang="it-IT" dirty="0" smtClean="0"/>
              <a:t>, in linea con l’epoca e con un team in fase di ottimizzazione dei flussi (docking, posizionamento, passaggi). Il </a:t>
            </a:r>
            <a:r>
              <a:rPr lang="it-IT" dirty="0" err="1" smtClean="0"/>
              <a:t>paper</a:t>
            </a:r>
            <a:r>
              <a:rPr lang="it-IT" dirty="0" smtClean="0"/>
              <a:t> sottolinea barriere ben note (costi, curva del team, logistica), ma dimostra che un </a:t>
            </a:r>
            <a:r>
              <a:rPr lang="it-IT" b="1" dirty="0" smtClean="0"/>
              <a:t>protocollo ibrido standardizzato</a:t>
            </a:r>
            <a:r>
              <a:rPr lang="it-IT" dirty="0" smtClean="0"/>
              <a:t> può </a:t>
            </a:r>
            <a:r>
              <a:rPr lang="it-IT" b="1" dirty="0" smtClean="0"/>
              <a:t>mitigare</a:t>
            </a:r>
            <a:r>
              <a:rPr lang="it-IT" dirty="0" smtClean="0"/>
              <a:t> questi limiti e </a:t>
            </a:r>
            <a:r>
              <a:rPr lang="it-IT" b="1" dirty="0" smtClean="0"/>
              <a:t>massimizzare</a:t>
            </a:r>
            <a:r>
              <a:rPr lang="it-IT" dirty="0" smtClean="0"/>
              <a:t> i vantaggi della piattaforma.</a:t>
            </a:r>
            <a:br>
              <a:rPr lang="it-IT" dirty="0" smtClean="0"/>
            </a:br>
            <a:r>
              <a:rPr lang="it-IT" dirty="0" smtClean="0"/>
              <a:t>Dal punto di vista applicativo, l’ibrido è una </a:t>
            </a:r>
            <a:r>
              <a:rPr lang="it-IT" b="1" dirty="0" smtClean="0"/>
              <a:t>porta d’ingresso</a:t>
            </a:r>
            <a:r>
              <a:rPr lang="it-IT" dirty="0" smtClean="0"/>
              <a:t>: permette a equipe già forti in laparoscopia di </a:t>
            </a:r>
            <a:r>
              <a:rPr lang="it-IT" b="1" dirty="0" smtClean="0"/>
              <a:t>integrare</a:t>
            </a:r>
            <a:r>
              <a:rPr lang="it-IT" dirty="0" smtClean="0"/>
              <a:t> il robot dove fa davvero la differenza – l’anastomosi – </a:t>
            </a:r>
            <a:r>
              <a:rPr lang="it-IT" b="1" dirty="0" smtClean="0"/>
              <a:t>senza stravolgere</a:t>
            </a:r>
            <a:r>
              <a:rPr lang="it-IT" dirty="0" smtClean="0"/>
              <a:t> l’intervento. Questo riduce l’inerzia al cambiamento e consente una </a:t>
            </a:r>
            <a:r>
              <a:rPr lang="it-IT" b="1" dirty="0" smtClean="0"/>
              <a:t>transizione “a </a:t>
            </a:r>
            <a:r>
              <a:rPr lang="it-IT" b="1" dirty="0" err="1" smtClean="0"/>
              <a:t>step</a:t>
            </a:r>
            <a:r>
              <a:rPr lang="it-IT" b="1" dirty="0" smtClean="0"/>
              <a:t>”</a:t>
            </a:r>
            <a:r>
              <a:rPr lang="it-IT" dirty="0" smtClean="0"/>
              <a:t> verso un futuro </a:t>
            </a:r>
            <a:r>
              <a:rPr lang="it-IT" b="1" dirty="0" err="1" smtClean="0"/>
              <a:t>totally</a:t>
            </a:r>
            <a:r>
              <a:rPr lang="it-IT" b="1" dirty="0" smtClean="0"/>
              <a:t> </a:t>
            </a:r>
            <a:r>
              <a:rPr lang="it-IT" b="1" dirty="0" err="1" smtClean="0"/>
              <a:t>robotic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b="1" dirty="0" smtClean="0"/>
              <a:t>Messaggio finale</a:t>
            </a:r>
            <a:r>
              <a:rPr lang="it-IT" dirty="0" smtClean="0"/>
              <a:t>: l’ibrido, qui centrato sulla GJ, è </a:t>
            </a:r>
            <a:r>
              <a:rPr lang="it-IT" b="1" dirty="0" smtClean="0"/>
              <a:t>sicuro, riproducibile e didattico</a:t>
            </a:r>
            <a:r>
              <a:rPr lang="it-IT" dirty="0" smtClean="0"/>
              <a:t>; è un </a:t>
            </a:r>
            <a:r>
              <a:rPr lang="it-IT" b="1" dirty="0" smtClean="0"/>
              <a:t>ponte</a:t>
            </a:r>
            <a:r>
              <a:rPr lang="it-IT" dirty="0" smtClean="0"/>
              <a:t> efficace tra LRYGB e RRYGB, soprattutto per standardizzare la qualità di sutura e contenere il rischio anastomotico.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269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Questa casistica rappresenta una delle esperienze più ampie di bypass gastrico robotico riportate in letteratura. Il centro è partito con un approccio ibrido – laparoscopia per la dissezione e robot per l’anastomosi – per poi passare progressivamente a una modalità totalmente robotica.</a:t>
            </a:r>
          </a:p>
          <a:p>
            <a:r>
              <a:rPr lang="it-IT" dirty="0" smtClean="0"/>
              <a:t>L’analisi dei primi 100 casi rispetto agli ultimi 100 è molto istruttiva: il tempo operatorio medio si è ridotto da circa 236 minuti a 158 minuti, un calo significativo che riflette sia la curva di apprendimento del chirurgo, sia l’ottimizzazione del team e dei flussi di lavoro, in particolare con l’introduzione del docking unico. È interessante notare che, pur trattandosi di un centro di training, dove gli assistenti e lo staff cambiavano frequentemente, i tempi si sono comunque ridotti in modo netto, a conferma che l’esperienza accumulata riesce a compensare la variabilità del personale.</a:t>
            </a:r>
          </a:p>
          <a:p>
            <a:r>
              <a:rPr lang="it-IT" dirty="0" smtClean="0"/>
              <a:t>Sul fronte delle complicanze i risultati sono eccellenti: nessun </a:t>
            </a:r>
            <a:r>
              <a:rPr lang="it-IT" dirty="0" err="1" smtClean="0"/>
              <a:t>leak</a:t>
            </a:r>
            <a:r>
              <a:rPr lang="it-IT" dirty="0" smtClean="0"/>
              <a:t>, nessuna emorragia maggiore, nessuna stenosi della gastro-</a:t>
            </a:r>
            <a:r>
              <a:rPr lang="it-IT" dirty="0" err="1" smtClean="0"/>
              <a:t>digiunostomia</a:t>
            </a:r>
            <a:r>
              <a:rPr lang="it-IT" dirty="0" smtClean="0"/>
              <a:t>. Questo dato è ancora più rilevante se confrontato con le percentuali riportate in letteratura per la laparoscopia, che vanno dal 2 al 9% per sanguinamenti e fino al 7% per stenosi. La spiegazione proposta dagli autori è legata alla possibilità di confezionare un’anastomosi manuale più precisa grazie al robot, evitando gli svantaggi delle anastomosi </a:t>
            </a:r>
            <a:r>
              <a:rPr lang="it-IT" dirty="0" err="1" smtClean="0"/>
              <a:t>stapler</a:t>
            </a:r>
            <a:r>
              <a:rPr lang="it-IT" dirty="0" smtClean="0"/>
              <a:t>-dipendenti.</a:t>
            </a:r>
          </a:p>
          <a:p>
            <a:r>
              <a:rPr lang="it-IT" dirty="0" smtClean="0"/>
              <a:t>Le conversioni a open sono state pochissime, 1,5%, e tutte nei primi 100 casi. Ciò suggerisce che, una volta superata la fase iniziale, il robot permette di gestire in sicurezza anche i casi più complessi. La perdita di peso è risultata sovrapponibile alle grandi serie laparoscopiche, a dimostrazione che l’efficacia metabolica non viene meno con l’uso della piattaforma robotica.</a:t>
            </a:r>
          </a:p>
          <a:p>
            <a:r>
              <a:rPr lang="it-IT" dirty="0" smtClean="0"/>
              <a:t>Rimangono alcuni limiti importanti: si tratta di uno studio retrospettivo, senza confronto diretto con la laparoscopia; il follow-up a lungo termine è molto povero, con appena il 5% dei pazienti valutabili a tre anni; e manca l’analisi dei costi, tema cruciale che resta ancora aperto nella letteratura.</a:t>
            </a:r>
          </a:p>
          <a:p>
            <a:r>
              <a:rPr lang="it-IT" b="1" dirty="0" smtClean="0"/>
              <a:t>Messaggio finale</a:t>
            </a:r>
            <a:r>
              <a:rPr lang="it-IT" dirty="0" smtClean="0"/>
              <a:t>: questa serie dimostra che la transizione dall’approccio ibrido a quello totalmente robotico non solo è possibile, ma porta benefici concreti in termini di tempi operatori e riduzione delle complicanze anastomotiche. È una prova a favore dell’uso strutturato e routinario della robotica nella chirurgia </a:t>
            </a:r>
            <a:r>
              <a:rPr lang="it-IT" dirty="0" err="1" smtClean="0"/>
              <a:t>bariatrica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1551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Riguardo all’articolo di </a:t>
            </a:r>
            <a:r>
              <a:rPr lang="it-IT" b="1" dirty="0" err="1" smtClean="0"/>
              <a:t>Starnes</a:t>
            </a:r>
            <a:r>
              <a:rPr lang="it-IT" b="1" dirty="0" smtClean="0"/>
              <a:t> 2015</a:t>
            </a:r>
            <a:r>
              <a:rPr lang="it-IT" dirty="0" smtClean="0"/>
              <a:t> (la serie di 168 casi di RYGB totalmente robotico a singolo quadrante):</a:t>
            </a:r>
          </a:p>
          <a:p>
            <a:r>
              <a:rPr lang="it-IT" dirty="0" smtClean="0"/>
              <a:t>L’articolo è interamente focalizzato sul </a:t>
            </a:r>
            <a:r>
              <a:rPr lang="it-IT" b="1" dirty="0" err="1" smtClean="0"/>
              <a:t>totally</a:t>
            </a:r>
            <a:r>
              <a:rPr lang="it-IT" b="1" dirty="0" smtClean="0"/>
              <a:t> </a:t>
            </a:r>
            <a:r>
              <a:rPr lang="it-IT" b="1" dirty="0" err="1" smtClean="0"/>
              <a:t>robotic</a:t>
            </a:r>
            <a:r>
              <a:rPr lang="it-IT" b="1" dirty="0" smtClean="0"/>
              <a:t> Roux-en-Y </a:t>
            </a:r>
            <a:r>
              <a:rPr lang="it-IT" b="1" dirty="0" err="1" smtClean="0"/>
              <a:t>gastric</a:t>
            </a:r>
            <a:r>
              <a:rPr lang="it-IT" b="1" dirty="0" smtClean="0"/>
              <a:t> bypass (RARYGB)</a:t>
            </a:r>
            <a:r>
              <a:rPr lang="it-IT" dirty="0" smtClean="0"/>
              <a:t>, quindi la tecnica descritta e i dati riportati riguardano solo il robot “puro”.</a:t>
            </a:r>
          </a:p>
          <a:p>
            <a:r>
              <a:rPr lang="it-IT" dirty="0" smtClean="0"/>
              <a:t>L’</a:t>
            </a:r>
            <a:r>
              <a:rPr lang="it-IT" b="1" dirty="0" smtClean="0"/>
              <a:t>approccio ibrido</a:t>
            </a:r>
            <a:r>
              <a:rPr lang="it-IT" dirty="0" smtClean="0"/>
              <a:t> (laparoscopia + robot) non viene usato direttamente nella casistica di </a:t>
            </a:r>
            <a:r>
              <a:rPr lang="it-IT" dirty="0" err="1" smtClean="0"/>
              <a:t>Starnes</a:t>
            </a:r>
            <a:r>
              <a:rPr lang="it-IT" dirty="0" smtClean="0"/>
              <a:t>, ma viene menzionato in modo </a:t>
            </a:r>
            <a:r>
              <a:rPr lang="it-IT" b="1" dirty="0" smtClean="0"/>
              <a:t>comparativo</a:t>
            </a:r>
            <a:r>
              <a:rPr lang="it-IT" dirty="0" smtClean="0"/>
              <a:t> e </a:t>
            </a:r>
            <a:r>
              <a:rPr lang="it-IT" b="1" dirty="0" smtClean="0"/>
              <a:t>contestuale alla letteratura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Gli autori sottolineano che il </a:t>
            </a:r>
            <a:r>
              <a:rPr lang="it-IT" b="1" dirty="0" smtClean="0"/>
              <a:t>RARYGB descritto</a:t>
            </a:r>
            <a:r>
              <a:rPr lang="it-IT" dirty="0" smtClean="0"/>
              <a:t> è “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safe</a:t>
            </a:r>
            <a:r>
              <a:rPr lang="it-IT" dirty="0" smtClean="0"/>
              <a:t>, </a:t>
            </a:r>
            <a:r>
              <a:rPr lang="it-IT" dirty="0" err="1" smtClean="0"/>
              <a:t>cost-effective</a:t>
            </a:r>
            <a:r>
              <a:rPr lang="it-IT" dirty="0" smtClean="0"/>
              <a:t>, and time-</a:t>
            </a:r>
            <a:r>
              <a:rPr lang="it-IT" dirty="0" err="1" smtClean="0"/>
              <a:t>efficient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/>
              <a:t>hybrid</a:t>
            </a:r>
            <a:r>
              <a:rPr lang="it-IT" dirty="0" smtClean="0"/>
              <a:t> and </a:t>
            </a:r>
            <a:r>
              <a:rPr lang="it-IT" dirty="0" err="1" smtClean="0"/>
              <a:t>purely</a:t>
            </a:r>
            <a:r>
              <a:rPr lang="it-IT" dirty="0" smtClean="0"/>
              <a:t> </a:t>
            </a:r>
            <a:r>
              <a:rPr lang="it-IT" dirty="0" err="1" smtClean="0"/>
              <a:t>laparoscopic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r>
              <a:rPr lang="it-IT" dirty="0" smtClean="0"/>
              <a:t>”.</a:t>
            </a:r>
          </a:p>
          <a:p>
            <a:pPr lvl="1"/>
            <a:r>
              <a:rPr lang="it-IT" dirty="0" smtClean="0"/>
              <a:t>In più punti discutono come il </a:t>
            </a:r>
            <a:r>
              <a:rPr lang="it-IT" dirty="0" err="1" smtClean="0"/>
              <a:t>totally</a:t>
            </a:r>
            <a:r>
              <a:rPr lang="it-IT" dirty="0" smtClean="0"/>
              <a:t> </a:t>
            </a:r>
            <a:r>
              <a:rPr lang="it-IT" dirty="0" err="1" smtClean="0"/>
              <a:t>robotic</a:t>
            </a:r>
            <a:r>
              <a:rPr lang="it-IT" dirty="0" smtClean="0"/>
              <a:t> possa essere addirittura </a:t>
            </a:r>
            <a:r>
              <a:rPr lang="it-IT" b="1" dirty="0" smtClean="0"/>
              <a:t>più efficiente</a:t>
            </a:r>
            <a:r>
              <a:rPr lang="it-IT" dirty="0" smtClean="0"/>
              <a:t> dell’ibrido, soprattutto in termini di tempi e curva di apprendimento, grazie all’“economy of </a:t>
            </a:r>
            <a:r>
              <a:rPr lang="it-IT" dirty="0" err="1" smtClean="0"/>
              <a:t>motion</a:t>
            </a:r>
            <a:r>
              <a:rPr lang="it-IT" dirty="0" smtClean="0"/>
              <a:t>” e all’eliminazione dei passaggi di transizione tra piattaforme.</a:t>
            </a:r>
          </a:p>
          <a:p>
            <a:pPr lvl="1"/>
            <a:r>
              <a:rPr lang="it-IT" dirty="0" smtClean="0"/>
              <a:t>L’ibrido è citato, dunque, come </a:t>
            </a:r>
            <a:r>
              <a:rPr lang="it-IT" b="1" dirty="0" smtClean="0"/>
              <a:t>fase di transizione</a:t>
            </a:r>
            <a:r>
              <a:rPr lang="it-IT" dirty="0" smtClean="0"/>
              <a:t> storica o alternativa tecnica, ma non fa parte della loro serie di casi.</a:t>
            </a:r>
          </a:p>
          <a:p>
            <a:r>
              <a:rPr lang="it-IT" dirty="0" smtClean="0"/>
              <a:t>👉 In sintesi: </a:t>
            </a:r>
            <a:r>
              <a:rPr lang="it-IT" b="1" dirty="0" err="1" smtClean="0"/>
              <a:t>Starnes</a:t>
            </a:r>
            <a:r>
              <a:rPr lang="it-IT" b="1" dirty="0" smtClean="0"/>
              <a:t> non ha eseguito casi ibridi</a:t>
            </a:r>
            <a:r>
              <a:rPr lang="it-IT" dirty="0" smtClean="0"/>
              <a:t>, ma riconosce l’ibrido come approccio già consolidato in letteratura e lo utilizza come termine di paragone per dimostrare la superiorità (o almeno la non-inferiorità) del </a:t>
            </a:r>
            <a:r>
              <a:rPr lang="it-IT" dirty="0" err="1" smtClean="0"/>
              <a:t>totally</a:t>
            </a:r>
            <a:r>
              <a:rPr lang="it-IT" dirty="0" smtClean="0"/>
              <a:t> </a:t>
            </a:r>
            <a:r>
              <a:rPr lang="it-IT" dirty="0" err="1" smtClean="0"/>
              <a:t>robotic</a:t>
            </a:r>
            <a:r>
              <a:rPr lang="it-IT" dirty="0" smtClean="0"/>
              <a:t> in termini di sicurezza, costi ed efficienza.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9093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procedure di revisione </a:t>
            </a:r>
            <a:r>
              <a:rPr lang="it-IT" dirty="0" err="1" smtClean="0"/>
              <a:t>bariatrica</a:t>
            </a:r>
            <a:r>
              <a:rPr lang="it-IT" dirty="0" smtClean="0"/>
              <a:t> rappresentano uno dei capitoli più complessi e ad alto rischio della nostra pratica. I dati ci dicono che comportano un incremento </a:t>
            </a:r>
            <a:r>
              <a:rPr lang="it-IT" b="1" dirty="0" smtClean="0"/>
              <a:t>di 9 volte del rischio di </a:t>
            </a:r>
            <a:r>
              <a:rPr lang="it-IT" b="1" dirty="0" err="1" smtClean="0"/>
              <a:t>leak</a:t>
            </a:r>
            <a:r>
              <a:rPr lang="it-IT" b="1" dirty="0" smtClean="0"/>
              <a:t> gastrointestinali</a:t>
            </a:r>
            <a:r>
              <a:rPr lang="it-IT" dirty="0" smtClean="0"/>
              <a:t> e un aumento </a:t>
            </a:r>
            <a:r>
              <a:rPr lang="it-IT" b="1" dirty="0" smtClean="0"/>
              <a:t>di 2,5 volte della degenza in terapia intensiva</a:t>
            </a:r>
            <a:r>
              <a:rPr lang="it-IT" dirty="0" smtClean="0"/>
              <a:t>. Questo non sorprende se pensiamo al contesto: aderenze diffuse, perdita dei piani anatomici, tessuti fibrotici, infiammati o fragili, e spesso anche alterazioni metaboliche subcliniche che aggravano il decorso.</a:t>
            </a:r>
          </a:p>
          <a:p>
            <a:r>
              <a:rPr lang="it-IT" dirty="0" smtClean="0"/>
              <a:t>Nella revisione di una VBG, alcuni passaggi diventano fondamentali per ridurre le complicanze. Innanzitutto, è cruciale una </a:t>
            </a:r>
            <a:r>
              <a:rPr lang="it-IT" b="1" dirty="0" smtClean="0"/>
              <a:t>buona esposizione dell’angolo di His</a:t>
            </a:r>
            <a:r>
              <a:rPr lang="it-IT" dirty="0" smtClean="0"/>
              <a:t> e della </a:t>
            </a:r>
            <a:r>
              <a:rPr lang="it-IT" dirty="0" err="1" smtClean="0"/>
              <a:t>stapler</a:t>
            </a:r>
            <a:r>
              <a:rPr lang="it-IT" dirty="0" smtClean="0"/>
              <a:t> line pregressa; poi un </a:t>
            </a:r>
            <a:r>
              <a:rPr lang="it-IT" b="1" dirty="0" smtClean="0"/>
              <a:t>ridimensionamento accurato della tasca gastrica</a:t>
            </a:r>
            <a:r>
              <a:rPr lang="it-IT" dirty="0" smtClean="0"/>
              <a:t>; la dissezione deve partire dal piccolo omento sopra il livello della band; infine, la </a:t>
            </a:r>
            <a:r>
              <a:rPr lang="it-IT" b="1" dirty="0" smtClean="0"/>
              <a:t>resezione della vecchia </a:t>
            </a:r>
            <a:r>
              <a:rPr lang="it-IT" b="1" dirty="0" err="1" smtClean="0"/>
              <a:t>stapler</a:t>
            </a:r>
            <a:r>
              <a:rPr lang="it-IT" b="1" dirty="0" smtClean="0"/>
              <a:t> line</a:t>
            </a:r>
            <a:r>
              <a:rPr lang="it-IT" dirty="0" smtClean="0"/>
              <a:t> per evitare la formazione di tasche cieche o di un </a:t>
            </a:r>
            <a:r>
              <a:rPr lang="it-IT" dirty="0" err="1" smtClean="0"/>
              <a:t>mucocele</a:t>
            </a:r>
            <a:r>
              <a:rPr lang="it-IT" dirty="0" smtClean="0"/>
              <a:t> del tubo gastrico residuo.</a:t>
            </a:r>
          </a:p>
          <a:p>
            <a:r>
              <a:rPr lang="it-IT" dirty="0" smtClean="0"/>
              <a:t>Il punto più critico resta la </a:t>
            </a:r>
            <a:r>
              <a:rPr lang="it-IT" b="1" dirty="0" smtClean="0"/>
              <a:t>gastro-</a:t>
            </a:r>
            <a:r>
              <a:rPr lang="it-IT" b="1" dirty="0" err="1" smtClean="0"/>
              <a:t>digiunostomia</a:t>
            </a:r>
            <a:r>
              <a:rPr lang="it-IT" b="1" dirty="0" smtClean="0"/>
              <a:t> (GJ)</a:t>
            </a:r>
            <a:r>
              <a:rPr lang="it-IT" dirty="0" smtClean="0"/>
              <a:t>. È qui che si concentra la maggior parte delle complicanze, soprattutto nei redo. Diversi studi hanno evidenziato che le complicanze laparoscopiche possono derivare proprio dall’uso della </a:t>
            </a:r>
            <a:r>
              <a:rPr lang="it-IT" dirty="0" err="1" smtClean="0"/>
              <a:t>stapler</a:t>
            </a:r>
            <a:r>
              <a:rPr lang="it-IT" dirty="0" smtClean="0"/>
              <a:t>: </a:t>
            </a:r>
            <a:r>
              <a:rPr lang="it-IT" dirty="0" err="1" smtClean="0"/>
              <a:t>leak</a:t>
            </a:r>
            <a:r>
              <a:rPr lang="it-IT" dirty="0" smtClean="0"/>
              <a:t>, sanguinamenti, stenosi. L’alternativa è l’anastomosi manuale (</a:t>
            </a:r>
            <a:r>
              <a:rPr lang="it-IT" b="1" dirty="0" err="1" smtClean="0"/>
              <a:t>hand-sewn</a:t>
            </a:r>
            <a:r>
              <a:rPr lang="it-IT" b="1" dirty="0" smtClean="0"/>
              <a:t> </a:t>
            </a:r>
            <a:r>
              <a:rPr lang="it-IT" b="1" dirty="0" err="1" smtClean="0"/>
              <a:t>technique</a:t>
            </a:r>
            <a:r>
              <a:rPr lang="it-IT" dirty="0" smtClean="0"/>
              <a:t>), che pur richiedendo più tempo si associa a </a:t>
            </a:r>
            <a:r>
              <a:rPr lang="it-IT" b="1" dirty="0" smtClean="0"/>
              <a:t>meno </a:t>
            </a:r>
            <a:r>
              <a:rPr lang="it-IT" b="1" dirty="0" err="1" smtClean="0"/>
              <a:t>leak</a:t>
            </a:r>
            <a:r>
              <a:rPr lang="it-IT" b="1" dirty="0" smtClean="0"/>
              <a:t>, meno sanguinamenti, meno stenosi e meno infezioni di ferita</a:t>
            </a:r>
            <a:r>
              <a:rPr lang="it-IT" dirty="0" smtClean="0"/>
              <a:t>. Inoltre, l’uso di suture riassorbibili riduce il rischio di ulcere marginali.</a:t>
            </a:r>
          </a:p>
          <a:p>
            <a:r>
              <a:rPr lang="it-IT" dirty="0" smtClean="0"/>
              <a:t>La laparoscopia rimane oggi lo standard per RYGB primario, grazie alla minore invasività rispetto all’open. Tuttavia, la HST laparoscopica in un contesto di revisione è tecnicamente molto sfidante e non sempre la scelta più sicura. È qui che la </a:t>
            </a:r>
            <a:r>
              <a:rPr lang="it-IT" b="1" dirty="0" smtClean="0"/>
              <a:t>piattaforma robotica</a:t>
            </a:r>
            <a:r>
              <a:rPr lang="it-IT" dirty="0" smtClean="0"/>
              <a:t> porta un vantaggio decisivo: più gradi di libertà negli strumenti, visione 3D stabile, maggiore precisione nella sutura degli strati mucoso e sieroso.</a:t>
            </a:r>
          </a:p>
          <a:p>
            <a:r>
              <a:rPr lang="it-IT" dirty="0" smtClean="0"/>
              <a:t>E ancora, l’</a:t>
            </a:r>
            <a:r>
              <a:rPr lang="it-IT" b="1" dirty="0" smtClean="0"/>
              <a:t>approccio ibrido</a:t>
            </a:r>
            <a:r>
              <a:rPr lang="it-IT" dirty="0" smtClean="0"/>
              <a:t> – spesso criticato nei casi primari perché più lungo – mostra il massimo del suo valore proprio nelle revisioni. Infatti riduce la necessità di conversione ad open, limita le degenze in terapia intensiva e accorcia i giorni di degenza complessiva. Dal punto di vista economico, pur avendo un costo intrinseco superiore, la robotica può risultare </a:t>
            </a:r>
            <a:r>
              <a:rPr lang="it-IT" b="1" dirty="0" smtClean="0"/>
              <a:t>costo-efficace</a:t>
            </a:r>
            <a:r>
              <a:rPr lang="it-IT" dirty="0" smtClean="0"/>
              <a:t>, perché bilancia la spesa della piattaforma con il risparmio derivante dal minor uso di </a:t>
            </a:r>
            <a:r>
              <a:rPr lang="it-IT" dirty="0" err="1" smtClean="0"/>
              <a:t>stapler</a:t>
            </a:r>
            <a:r>
              <a:rPr lang="it-IT" dirty="0" smtClean="0"/>
              <a:t> e soprattutto dalla prevenzione delle complicanze anastomotiche, che sono tra gli eventi più costosi nella chirurgia </a:t>
            </a:r>
            <a:r>
              <a:rPr lang="it-IT" dirty="0" err="1" smtClean="0"/>
              <a:t>bariatrica</a:t>
            </a:r>
            <a:r>
              <a:rPr lang="it-IT" dirty="0" smtClean="0"/>
              <a:t>.</a:t>
            </a:r>
          </a:p>
          <a:p>
            <a:r>
              <a:rPr lang="it-IT" b="1" dirty="0" smtClean="0"/>
              <a:t>Messaggio finale</a:t>
            </a:r>
            <a:r>
              <a:rPr lang="it-IT" dirty="0" smtClean="0"/>
              <a:t>: nelle revisioni ad alta complessità, come la conversione da VBG a RYGB, il robot – anche in approccio ibrido – rappresenta un alleato prezioso. Consente di migliorare la qualità della sutura, ridurre complicanze e conversioni, ottimizzare degenza e perfino i costi. È un esempio perfetto di come la tecnologia non debba sostituire ma piuttosto potenziare la laparoscopia nelle situazioni in cui i margini di sicurezza si assottigliano.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4829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sleeve </a:t>
            </a:r>
            <a:r>
              <a:rPr lang="it-IT" dirty="0" err="1" smtClean="0"/>
              <a:t>gastrectomy</a:t>
            </a:r>
            <a:r>
              <a:rPr lang="it-IT" dirty="0" smtClean="0"/>
              <a:t> è nata come primo tempo del BPD/DS nei super-obesi, ma in molti casi si è rivelata sufficiente da sola. Tuttavia, sappiamo che il </a:t>
            </a:r>
            <a:r>
              <a:rPr lang="it-IT" b="1" dirty="0" smtClean="0"/>
              <a:t>fallimento della sleeve</a:t>
            </a:r>
            <a:r>
              <a:rPr lang="it-IT" dirty="0" smtClean="0"/>
              <a:t> non è raro: nella letteratura internazionale, la percentuale di conversione oscilla tra il </a:t>
            </a:r>
            <a:r>
              <a:rPr lang="it-IT" b="1" dirty="0" smtClean="0"/>
              <a:t>5 e il 20%</a:t>
            </a:r>
            <a:r>
              <a:rPr lang="it-IT" dirty="0" smtClean="0"/>
              <a:t>, con motivazioni principali legate al </a:t>
            </a:r>
            <a:r>
              <a:rPr lang="it-IT" b="1" dirty="0" err="1" smtClean="0"/>
              <a:t>weight</a:t>
            </a:r>
            <a:r>
              <a:rPr lang="it-IT" b="1" dirty="0" smtClean="0"/>
              <a:t> </a:t>
            </a:r>
            <a:r>
              <a:rPr lang="it-IT" b="1" dirty="0" err="1" smtClean="0"/>
              <a:t>loss</a:t>
            </a:r>
            <a:r>
              <a:rPr lang="it-IT" b="1" dirty="0" smtClean="0"/>
              <a:t> </a:t>
            </a:r>
            <a:r>
              <a:rPr lang="it-IT" b="1" dirty="0" err="1" smtClean="0"/>
              <a:t>failure</a:t>
            </a:r>
            <a:r>
              <a:rPr lang="it-IT" b="1" dirty="0" smtClean="0"/>
              <a:t> (WLF)</a:t>
            </a:r>
            <a:r>
              <a:rPr lang="it-IT" dirty="0" smtClean="0"/>
              <a:t>, al </a:t>
            </a:r>
            <a:r>
              <a:rPr lang="it-IT" b="1" dirty="0" smtClean="0"/>
              <a:t>GERD refrattario</a:t>
            </a:r>
            <a:r>
              <a:rPr lang="it-IT" dirty="0" smtClean="0"/>
              <a:t> e, meno frequentemente, a </a:t>
            </a:r>
            <a:r>
              <a:rPr lang="it-IT" b="1" dirty="0" err="1" smtClean="0"/>
              <a:t>leak</a:t>
            </a:r>
            <a:r>
              <a:rPr lang="it-IT" dirty="0" smtClean="0"/>
              <a:t> o </a:t>
            </a:r>
            <a:r>
              <a:rPr lang="it-IT" b="1" dirty="0" smtClean="0"/>
              <a:t>stenosi gastriche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questa revisione, su oltre </a:t>
            </a:r>
            <a:r>
              <a:rPr lang="it-IT" b="1" dirty="0" smtClean="0"/>
              <a:t>6.700 LSG</a:t>
            </a:r>
            <a:r>
              <a:rPr lang="it-IT" dirty="0" smtClean="0"/>
              <a:t>, si contano </a:t>
            </a:r>
            <a:r>
              <a:rPr lang="it-IT" b="1" dirty="0" smtClean="0"/>
              <a:t>264 conversioni (3,9%)</a:t>
            </a:r>
            <a:r>
              <a:rPr lang="it-IT" dirty="0" smtClean="0"/>
              <a:t>. La metà dei pazienti con WLF non presentava alterazioni anatomiche della sleeve, a sottolineare che oltre agli aspetti tecnici pesano molto i fattori comportamentali e dietetici. Allo stesso tempo, il GERD refrattario è risultato un indicatore molto forte per conversione: fino al </a:t>
            </a:r>
            <a:r>
              <a:rPr lang="it-IT" b="1" dirty="0" smtClean="0"/>
              <a:t>100% dei pazienti</a:t>
            </a:r>
            <a:r>
              <a:rPr lang="it-IT" dirty="0" smtClean="0"/>
              <a:t> ha avuto risoluzione dei sintomi dopo il bypass. Anche le stenosi refrattarie alla dilatazione endoscopica sono state risolte con la conversione.</a:t>
            </a:r>
          </a:p>
          <a:p>
            <a:r>
              <a:rPr lang="it-IT" dirty="0" smtClean="0"/>
              <a:t>La questione più interessante è il </a:t>
            </a:r>
            <a:r>
              <a:rPr lang="it-IT" b="1" dirty="0" smtClean="0"/>
              <a:t>come</a:t>
            </a:r>
            <a:r>
              <a:rPr lang="it-IT" dirty="0" smtClean="0"/>
              <a:t> affrontare chirurgicamente la conversione. La laparoscopia rimane la via standard, ma presenta grandi limiti nei redo: aderenze, tessuti fragili e rischio elevato di complicanze anastomotiche. Qui entra in gioco la </a:t>
            </a:r>
            <a:r>
              <a:rPr lang="it-IT" b="1" dirty="0" smtClean="0"/>
              <a:t>robotica</a:t>
            </a:r>
            <a:r>
              <a:rPr lang="it-IT" dirty="0" smtClean="0"/>
              <a:t>.</a:t>
            </a:r>
          </a:p>
          <a:p>
            <a:r>
              <a:rPr lang="it-IT" b="1" dirty="0" err="1" smtClean="0"/>
              <a:t>Totally</a:t>
            </a:r>
            <a:r>
              <a:rPr lang="it-IT" b="1" dirty="0" smtClean="0"/>
              <a:t> </a:t>
            </a:r>
            <a:r>
              <a:rPr lang="it-IT" b="1" dirty="0" err="1" smtClean="0"/>
              <a:t>robotic</a:t>
            </a:r>
            <a:r>
              <a:rPr lang="it-IT" dirty="0" smtClean="0"/>
              <a:t>: tutte le fasi vengono eseguite al robot, compresa la gastro-</a:t>
            </a:r>
            <a:r>
              <a:rPr lang="it-IT" dirty="0" err="1" smtClean="0"/>
              <a:t>digiunostomia</a:t>
            </a:r>
            <a:r>
              <a:rPr lang="it-IT" dirty="0" smtClean="0"/>
              <a:t>, che può essere manuale o confezionata con </a:t>
            </a:r>
            <a:r>
              <a:rPr lang="it-IT" dirty="0" err="1" smtClean="0"/>
              <a:t>stapler</a:t>
            </a:r>
            <a:r>
              <a:rPr lang="it-IT" dirty="0" smtClean="0"/>
              <a:t> robotico. Questo garantisce una completa “economy of </a:t>
            </a:r>
            <a:r>
              <a:rPr lang="it-IT" dirty="0" err="1" smtClean="0"/>
              <a:t>motion</a:t>
            </a:r>
            <a:r>
              <a:rPr lang="it-IT" dirty="0" smtClean="0"/>
              <a:t>”, con controllo totale della procedura, soprattutto se il chirurgo ha già superato la curva di apprendimento.</a:t>
            </a:r>
          </a:p>
          <a:p>
            <a:r>
              <a:rPr lang="it-IT" b="1" dirty="0" err="1" smtClean="0"/>
              <a:t>Hybrid</a:t>
            </a:r>
            <a:r>
              <a:rPr lang="it-IT" dirty="0" smtClean="0"/>
              <a:t>: parte della procedura rimane laparoscopica (per esempio la dissezione), e la parte più critica – l’anastomosi – viene eseguita al robot. Questo approccio è stato molto usato nei primi anni ed è stato ritenuto particolarmente utile nei contesti di revisione, dove la combinazione dei due strumenti consente di mantenere la laparoscopia nelle fasi più rapide e sfruttare il robot dove la precisione è determinante.</a:t>
            </a:r>
          </a:p>
          <a:p>
            <a:r>
              <a:rPr lang="it-IT" dirty="0" smtClean="0"/>
              <a:t>Nel lavoro discusso, il centro aveva già superato la curva di apprendimento e riferisce una maggiore esperienza proprio con la tecnica </a:t>
            </a:r>
            <a:r>
              <a:rPr lang="it-IT" b="1" dirty="0" smtClean="0"/>
              <a:t>ibrida</a:t>
            </a:r>
            <a:r>
              <a:rPr lang="it-IT" dirty="0" smtClean="0"/>
              <a:t>, con risultati eccellenti: </a:t>
            </a:r>
            <a:r>
              <a:rPr lang="it-IT" b="1" dirty="0" smtClean="0"/>
              <a:t>nessun </a:t>
            </a:r>
            <a:r>
              <a:rPr lang="it-IT" b="1" dirty="0" err="1" smtClean="0"/>
              <a:t>leak</a:t>
            </a:r>
            <a:r>
              <a:rPr lang="it-IT" b="1" dirty="0" smtClean="0"/>
              <a:t>, nessuna stenosi, nessuna ulcera anastomotica</a:t>
            </a:r>
            <a:r>
              <a:rPr lang="it-IT" dirty="0" smtClean="0"/>
              <a:t>, e un solo caso di ernia interna. Nella letteratura, al contrario, le complicanze dopo conversione oscillano tra il </a:t>
            </a:r>
            <a:r>
              <a:rPr lang="it-IT" b="1" dirty="0" smtClean="0"/>
              <a:t>10 e il 55%</a:t>
            </a:r>
            <a:r>
              <a:rPr lang="it-IT" dirty="0" smtClean="0"/>
              <a:t>, a fronte di un 5–12% nei bypass primari. Quindi i dati degli autori mostrano un chiaro vantaggio.</a:t>
            </a:r>
          </a:p>
          <a:p>
            <a:r>
              <a:rPr lang="it-IT" dirty="0" smtClean="0"/>
              <a:t>La differenza principale tra ibrido e totalmente robotico, in questo contesto, riguarda soprattutto la </a:t>
            </a:r>
            <a:r>
              <a:rPr lang="it-IT" b="1" dirty="0" smtClean="0"/>
              <a:t>gestione dei tempi e delle risorse</a:t>
            </a:r>
            <a:r>
              <a:rPr lang="it-IT" dirty="0" smtClean="0"/>
              <a:t>:</a:t>
            </a:r>
          </a:p>
          <a:p>
            <a:r>
              <a:rPr lang="it-IT" dirty="0" smtClean="0"/>
              <a:t>L’</a:t>
            </a:r>
            <a:r>
              <a:rPr lang="it-IT" b="1" dirty="0" smtClean="0"/>
              <a:t>ibrido</a:t>
            </a:r>
            <a:r>
              <a:rPr lang="it-IT" dirty="0" smtClean="0"/>
              <a:t> può essere più lungo nei primari, ma nelle revisioni ha un impatto positivo sulla </a:t>
            </a:r>
            <a:r>
              <a:rPr lang="it-IT" b="1" dirty="0" smtClean="0"/>
              <a:t>sicurezza</a:t>
            </a:r>
            <a:r>
              <a:rPr lang="it-IT" dirty="0" smtClean="0"/>
              <a:t>, riducendo le conversioni ad open e migliorando la tenuta anastomotica.</a:t>
            </a:r>
          </a:p>
          <a:p>
            <a:r>
              <a:rPr lang="it-IT" dirty="0" smtClean="0"/>
              <a:t>Il </a:t>
            </a:r>
            <a:r>
              <a:rPr lang="it-IT" b="1" dirty="0" err="1" smtClean="0"/>
              <a:t>totally</a:t>
            </a:r>
            <a:r>
              <a:rPr lang="it-IT" b="1" dirty="0" smtClean="0"/>
              <a:t> </a:t>
            </a:r>
            <a:r>
              <a:rPr lang="it-IT" b="1" dirty="0" err="1" smtClean="0"/>
              <a:t>robotic</a:t>
            </a:r>
            <a:r>
              <a:rPr lang="it-IT" dirty="0" smtClean="0"/>
              <a:t>, invece, rappresenta il passo successivo: un approccio che elimina le transizioni tra piattaforme, aumenta la fluidità e potenzialmente riduce ulteriormente i tempi, ma richiede maggiore esperienza del chirurgo e un team ben addestrato.</a:t>
            </a:r>
          </a:p>
          <a:p>
            <a:r>
              <a:rPr lang="it-IT" dirty="0" smtClean="0"/>
              <a:t>In termini di costi, entrambi hanno un impatto superiore rispetto alla laparoscopia pura, ma la robotica può risultare </a:t>
            </a:r>
            <a:r>
              <a:rPr lang="it-IT" b="1" dirty="0" smtClean="0"/>
              <a:t>costo-efficace</a:t>
            </a:r>
            <a:r>
              <a:rPr lang="it-IT" dirty="0" smtClean="0"/>
              <a:t>: il risparmio deriva dal minor uso di </a:t>
            </a:r>
            <a:r>
              <a:rPr lang="it-IT" dirty="0" err="1" smtClean="0"/>
              <a:t>stapler</a:t>
            </a:r>
            <a:r>
              <a:rPr lang="it-IT" dirty="0" smtClean="0"/>
              <a:t> e soprattutto dalla prevenzione delle complicanze anastomotiche, che nei redo rappresentano la voce più onerosa.</a:t>
            </a:r>
          </a:p>
          <a:p>
            <a:r>
              <a:rPr lang="it-IT" b="1" dirty="0" smtClean="0"/>
              <a:t>Messaggio finale</a:t>
            </a:r>
            <a:r>
              <a:rPr lang="it-IT" dirty="0" smtClean="0"/>
              <a:t>: nella conversione da sleeve a bypass, l’approccio </a:t>
            </a:r>
            <a:r>
              <a:rPr lang="it-IT" b="1" dirty="0" smtClean="0"/>
              <a:t>ibrido</a:t>
            </a:r>
            <a:r>
              <a:rPr lang="it-IT" dirty="0" smtClean="0"/>
              <a:t> si dimostra oggi una strategia sicura e pragmatica, soprattutto nelle revisioni complesse. Il </a:t>
            </a:r>
            <a:r>
              <a:rPr lang="it-IT" b="1" dirty="0" err="1" smtClean="0"/>
              <a:t>totally</a:t>
            </a:r>
            <a:r>
              <a:rPr lang="it-IT" b="1" dirty="0" smtClean="0"/>
              <a:t> </a:t>
            </a:r>
            <a:r>
              <a:rPr lang="it-IT" b="1" dirty="0" err="1" smtClean="0"/>
              <a:t>robotic</a:t>
            </a:r>
            <a:r>
              <a:rPr lang="it-IT" dirty="0" smtClean="0"/>
              <a:t> è probabilmente il futuro, con maggiore efficienza e standardizzazione. Entrambe le tecniche dimostrano che la robotica, integrata o totale, è in grado di offrire un margine di sicurezza aggiuntivo proprio nei casi più difficili, dove la laparoscopia da sola mostra i suoi limiti.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247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L’articolo di Oviedo del 2021 ha un grande valore perché documenta la </a:t>
            </a:r>
            <a:r>
              <a:rPr lang="it-IT" b="1" dirty="0" smtClean="0"/>
              <a:t>prima esperienza di chirurgia </a:t>
            </a:r>
            <a:r>
              <a:rPr lang="it-IT" b="1" dirty="0" err="1" smtClean="0"/>
              <a:t>bariatrica</a:t>
            </a:r>
            <a:r>
              <a:rPr lang="it-IT" b="1" dirty="0" smtClean="0"/>
              <a:t> robotica in un ospedale comunitario rurale</a:t>
            </a:r>
            <a:r>
              <a:rPr lang="it-IT" dirty="0" smtClean="0"/>
              <a:t> negli Stati Uniti, con un programma accreditato MBSAQIP. Parliamo di un contesto molto diverso da quello accademico: un ospedale periferico, con risorse limitate e personale meno abituato a progetti di alta specializzazione. Eppure, il team ha mostrato come la robotica possa essere applicata con sicurezza anche fuori dai grandi centri universitari.</a:t>
            </a:r>
          </a:p>
          <a:p>
            <a:r>
              <a:rPr lang="it-IT" dirty="0" smtClean="0"/>
              <a:t>Lo studio analizza </a:t>
            </a:r>
            <a:r>
              <a:rPr lang="it-IT" b="1" dirty="0" smtClean="0"/>
              <a:t>50 R-RYGB consecutivi</a:t>
            </a:r>
            <a:r>
              <a:rPr lang="it-IT" dirty="0" smtClean="0"/>
              <a:t> confrontati con 50 casi laparoscopici. Nella fase iniziale, la robotica mostrava tempi operatori più lunghi rispetto alla laparoscopia: 139 vs 114 minuti. Tuttavia, dopo </a:t>
            </a:r>
            <a:r>
              <a:rPr lang="it-IT" b="1" dirty="0" smtClean="0"/>
              <a:t>50 casi</a:t>
            </a:r>
            <a:r>
              <a:rPr lang="it-IT" dirty="0" smtClean="0"/>
              <a:t> la differenza si è annullata, segno che la </a:t>
            </a:r>
            <a:r>
              <a:rPr lang="it-IT" b="1" dirty="0" smtClean="0"/>
              <a:t>curva di apprendimento della robotica è più breve</a:t>
            </a:r>
            <a:r>
              <a:rPr lang="it-IT" dirty="0" smtClean="0"/>
              <a:t> quando il team è ben formato e stabile. In effetti, uno dei punti chiave dell’articolo è proprio l’importanza del </a:t>
            </a:r>
            <a:r>
              <a:rPr lang="it-IT" b="1" dirty="0" smtClean="0"/>
              <a:t>training multidisciplinare</a:t>
            </a:r>
            <a:r>
              <a:rPr lang="it-IT" dirty="0" smtClean="0"/>
              <a:t>: dal chirurgo all’assistente, dallo strumentista fino all’infermiere di sala. Il gruppo ha adottato un modello intensivo di formazione, con sessioni di simulazione, riviste di letteratura e revisione video, ottenendo una vera crescita condivisa.</a:t>
            </a:r>
          </a:p>
          <a:p>
            <a:r>
              <a:rPr lang="it-IT" dirty="0" smtClean="0"/>
              <a:t>Dal punto di vista tecnico, il programma è evoluto in maniera graduale: inizialmente con un </a:t>
            </a:r>
            <a:r>
              <a:rPr lang="it-IT" b="1" dirty="0" smtClean="0"/>
              <a:t>approccio ibrido</a:t>
            </a:r>
            <a:r>
              <a:rPr lang="it-IT" dirty="0" smtClean="0"/>
              <a:t>, utilizzando </a:t>
            </a:r>
            <a:r>
              <a:rPr lang="it-IT" dirty="0" err="1" smtClean="0"/>
              <a:t>stapler</a:t>
            </a:r>
            <a:r>
              <a:rPr lang="it-IT" dirty="0" smtClean="0"/>
              <a:t> laparoscopici, fino a raggiungere il </a:t>
            </a:r>
            <a:r>
              <a:rPr lang="it-IT" b="1" dirty="0" err="1" smtClean="0"/>
              <a:t>totally</a:t>
            </a:r>
            <a:r>
              <a:rPr lang="it-IT" b="1" dirty="0" smtClean="0"/>
              <a:t> </a:t>
            </a:r>
            <a:r>
              <a:rPr lang="it-IT" b="1" dirty="0" err="1" smtClean="0"/>
              <a:t>robotic</a:t>
            </a:r>
            <a:r>
              <a:rPr lang="it-IT" dirty="0" smtClean="0"/>
              <a:t>, con anastomosi gastro-digiunale confezionata a mano o con </a:t>
            </a:r>
            <a:r>
              <a:rPr lang="it-IT" dirty="0" err="1" smtClean="0"/>
              <a:t>stapler</a:t>
            </a:r>
            <a:r>
              <a:rPr lang="it-IT" dirty="0" smtClean="0"/>
              <a:t> robotico. Questa transizione non solo ha migliorato i tempi, ma soprattutto ha ridotto i costi. L’analisi economica mostra infatti un </a:t>
            </a:r>
            <a:r>
              <a:rPr lang="it-IT" b="1" dirty="0" smtClean="0"/>
              <a:t>risparmio medio di 817 dollari a caso</a:t>
            </a:r>
            <a:r>
              <a:rPr lang="it-IT" dirty="0" smtClean="0"/>
              <a:t>, per un totale di oltre 40.000 dollari su 50 interventi, dimostrando come la robotica possa essere </a:t>
            </a:r>
            <a:r>
              <a:rPr lang="it-IT" b="1" dirty="0" smtClean="0"/>
              <a:t>costo-efficace</a:t>
            </a:r>
            <a:r>
              <a:rPr lang="it-IT" dirty="0" smtClean="0"/>
              <a:t>, soprattutto se evita l’uso massiccio di </a:t>
            </a:r>
            <a:r>
              <a:rPr lang="it-IT" dirty="0" err="1" smtClean="0"/>
              <a:t>stapler</a:t>
            </a:r>
            <a:r>
              <a:rPr lang="it-IT" dirty="0" smtClean="0"/>
              <a:t> laparoscopici e riduce complicanze.</a:t>
            </a:r>
          </a:p>
          <a:p>
            <a:r>
              <a:rPr lang="it-IT" dirty="0" smtClean="0"/>
              <a:t>In termini di sicurezza, i risultati sono stati sovrapponibili alla laparoscopia: 4 rientri in sala operatoria, 2 per gruppo, senza differenze significative in </a:t>
            </a:r>
            <a:r>
              <a:rPr lang="it-IT" dirty="0" err="1" smtClean="0"/>
              <a:t>morbidità</a:t>
            </a:r>
            <a:r>
              <a:rPr lang="it-IT" dirty="0" smtClean="0"/>
              <a:t> o mortalità. Ma il dato più rilevante è la </a:t>
            </a:r>
            <a:r>
              <a:rPr lang="it-IT" b="1" dirty="0" smtClean="0"/>
              <a:t>continua riduzione delle complicanze anastomotiche</a:t>
            </a:r>
            <a:r>
              <a:rPr lang="it-IT" dirty="0" smtClean="0"/>
              <a:t>, in linea con altre esperienze che confermano come il </a:t>
            </a:r>
            <a:r>
              <a:rPr lang="it-IT" b="1" dirty="0" err="1" smtClean="0"/>
              <a:t>totally</a:t>
            </a:r>
            <a:r>
              <a:rPr lang="it-IT" b="1" dirty="0" smtClean="0"/>
              <a:t> </a:t>
            </a:r>
            <a:r>
              <a:rPr lang="it-IT" b="1" dirty="0" err="1" smtClean="0"/>
              <a:t>robotic</a:t>
            </a:r>
            <a:r>
              <a:rPr lang="it-IT" b="1" dirty="0" smtClean="0"/>
              <a:t> con GJ </a:t>
            </a:r>
            <a:r>
              <a:rPr lang="it-IT" b="1" dirty="0" err="1" smtClean="0"/>
              <a:t>hand-sewn</a:t>
            </a:r>
            <a:r>
              <a:rPr lang="it-IT" dirty="0" smtClean="0"/>
              <a:t> riduca ulcere, stenosi e </a:t>
            </a:r>
            <a:r>
              <a:rPr lang="it-IT" dirty="0" err="1" smtClean="0"/>
              <a:t>leak</a:t>
            </a:r>
            <a:r>
              <a:rPr lang="it-IT" dirty="0" smtClean="0"/>
              <a:t> rispetto alle tecniche tradizionali.</a:t>
            </a:r>
          </a:p>
          <a:p>
            <a:r>
              <a:rPr lang="it-IT" dirty="0" smtClean="0"/>
              <a:t>Il messaggio di fondo dell’articolo è chiaro: la </a:t>
            </a:r>
            <a:r>
              <a:rPr lang="it-IT" b="1" dirty="0" smtClean="0"/>
              <a:t>robotica non è più una tecnologia sperimentale</a:t>
            </a:r>
            <a:r>
              <a:rPr lang="it-IT" dirty="0" smtClean="0"/>
              <a:t>, ma un’evoluzione della laparoscopia, applicabile anche in contesti periferici, a patto che ci sia dedizione, formazione del team e attenzione ai costi. La transizione dall’ibrido al totalmente robotico rappresenta non solo un progresso tecnico, ma anche una scelta organizzativa che può rendere sostenibile e sicura la chirurgia </a:t>
            </a:r>
            <a:r>
              <a:rPr lang="it-IT" dirty="0" err="1" smtClean="0"/>
              <a:t>bariatrica</a:t>
            </a:r>
            <a:r>
              <a:rPr lang="it-IT" dirty="0" smtClean="0"/>
              <a:t> robotica nei prossimi anni.</a:t>
            </a:r>
          </a:p>
          <a:p>
            <a:r>
              <a:rPr lang="it-IT" dirty="0" smtClean="0"/>
              <a:t>👉 In sintesi, </a:t>
            </a:r>
            <a:r>
              <a:rPr lang="it-IT" b="1" dirty="0" smtClean="0"/>
              <a:t>la lezione di Oviedo è che la robotica funziona anche fuori dai grandi centri, purché diventi cultura di equipe e non semplice strumento tecnologico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9901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Questo studio basato su MBSAQIP analizza l’uso della chirurgia robotica in </a:t>
            </a:r>
            <a:r>
              <a:rPr lang="it-IT" dirty="0" err="1" smtClean="0"/>
              <a:t>bariatria</a:t>
            </a:r>
            <a:r>
              <a:rPr lang="it-IT" dirty="0" smtClean="0"/>
              <a:t> dal 2015 al 2018, ed evidenzia tre aspetti fondamentali.</a:t>
            </a:r>
          </a:p>
          <a:p>
            <a:r>
              <a:rPr lang="it-IT" dirty="0" smtClean="0"/>
              <a:t>Primo: la diffusione è in aumento, ma rimane molto limitata. Anche nel 2018 meno del 12% delle procedure </a:t>
            </a:r>
            <a:r>
              <a:rPr lang="it-IT" dirty="0" err="1" smtClean="0"/>
              <a:t>bariatriche</a:t>
            </a:r>
            <a:r>
              <a:rPr lang="it-IT" dirty="0" smtClean="0"/>
              <a:t> era eseguito con il robot, e meno del 10% dei bypass gastrici. L’incremento è stato più rapido per la sleeve </a:t>
            </a:r>
            <a:r>
              <a:rPr lang="it-IT" dirty="0" err="1" smtClean="0"/>
              <a:t>gastrectomy</a:t>
            </a:r>
            <a:r>
              <a:rPr lang="it-IT" dirty="0" smtClean="0"/>
              <a:t> rispetto al bypass, riflettendo la crescente popolarità della sleeve in generale.</a:t>
            </a:r>
          </a:p>
          <a:p>
            <a:r>
              <a:rPr lang="it-IT" dirty="0" smtClean="0"/>
              <a:t>Secondo: ci sono alcuni fattori paziente associati all’uso del robot. È interessante notare che i pazienti afroamericani avevano più probabilità di ricevere chirurgia robotica, mentre gli ispanici no. Queste differenze etniche, già osservate in altri ambiti, suggeriscono un problema complesso di accesso alle cure e di disparità socioeconomiche. Inoltre, per il bypass, erano associati all’uso robotico anche alcune </a:t>
            </a:r>
            <a:r>
              <a:rPr lang="it-IT" dirty="0" err="1" smtClean="0"/>
              <a:t>comorbidità</a:t>
            </a:r>
            <a:r>
              <a:rPr lang="it-IT" dirty="0" smtClean="0"/>
              <a:t> tipiche dell’obesità – come diabete, BPCO e OSAS – segno che forse il robot viene scelto nei pazienti più complessi. Paradossalmente, invece, i pazienti con BMI ≥ 60 avevano meno probabilità di ricevere un bypass robotico, probabilmente perché i chirurghi considerano questi casi non ideali in fase di curva di apprendimento.</a:t>
            </a:r>
          </a:p>
          <a:p>
            <a:r>
              <a:rPr lang="it-IT" dirty="0" smtClean="0"/>
              <a:t>Terzo: lo studio sottolinea che, nonostante i potenziali vantaggi – migliore ergonomia, precisione, visione 3D, sutura più sicura – i limiti sono ancora legati a costi maggiori e tempi operatori più lunghi. Non sorprende, quindi, che la robotica venga utilizzata selettivamente, spesso nei casi più complessi o in contesti dove l’esperienza del team è più consolidata.</a:t>
            </a:r>
          </a:p>
          <a:p>
            <a:r>
              <a:rPr lang="it-IT" dirty="0" smtClean="0"/>
              <a:t>Il messaggio conclusivo è che l’uso della robotica è in crescita ma resta marginale, e che per renderlo più diffuso servirà: (1) definire </a:t>
            </a:r>
            <a:r>
              <a:rPr lang="it-IT" b="1" dirty="0" smtClean="0"/>
              <a:t>indicazioni più chiare</a:t>
            </a:r>
            <a:r>
              <a:rPr lang="it-IT" dirty="0" smtClean="0"/>
              <a:t> – probabilmente revisioni e super-obesi – (2) ridurre i costi attraverso ottimizzazione della tecnica e della piattaforma, e (3) affrontare le </a:t>
            </a:r>
            <a:r>
              <a:rPr lang="it-IT" b="1" dirty="0" smtClean="0"/>
              <a:t>disparità etniche e socioeconomiche</a:t>
            </a:r>
            <a:r>
              <a:rPr lang="it-IT" dirty="0" smtClean="0"/>
              <a:t> nell’accesso alla tecnologia.</a:t>
            </a:r>
          </a:p>
          <a:p>
            <a:r>
              <a:rPr lang="it-IT" dirty="0" smtClean="0"/>
              <a:t>👉 In sintesi, il robot non è ancora standard, ma va verso un ruolo selettivo e sempre più rilevante, soprattutto per i casi complessi.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8383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xmlns="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20/10/2025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xmlns="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gif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2806369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304297"/>
                </a:solidFill>
              </a:rPr>
              <a:t>RYGB ROBOTICO: APPROCCIO IBRIDO</a:t>
            </a:r>
            <a:endParaRPr lang="it-IT" sz="44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114218"/>
            <a:ext cx="4526280" cy="1279652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 smtClean="0">
                <a:solidFill>
                  <a:srgbClr val="E79130"/>
                </a:solidFill>
              </a:rPr>
              <a:t>LIBERO LUCA GIAMBAVICCHIO</a:t>
            </a:r>
            <a:endParaRPr lang="it-IT" sz="2800" b="1" dirty="0">
              <a:solidFill>
                <a:srgbClr val="E79130"/>
              </a:solidFill>
            </a:endParaRPr>
          </a:p>
          <a:p>
            <a:r>
              <a:rPr lang="it-IT" sz="2800" b="1" dirty="0" smtClean="0">
                <a:solidFill>
                  <a:srgbClr val="E79130"/>
                </a:solidFill>
              </a:rPr>
              <a:t>OSPEDALE SANTA MARIA - BARI</a:t>
            </a:r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5" y="242728"/>
            <a:ext cx="9526329" cy="2276793"/>
          </a:xfrm>
          <a:prstGeom prst="rect">
            <a:avLst/>
          </a:prstGeom>
        </p:spPr>
      </p:pic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689000"/>
              </p:ext>
            </p:extLst>
          </p:nvPr>
        </p:nvGraphicFramePr>
        <p:xfrm>
          <a:off x="1225550" y="2070100"/>
          <a:ext cx="100584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tangolo 1"/>
          <p:cNvSpPr/>
          <p:nvPr/>
        </p:nvSpPr>
        <p:spPr>
          <a:xfrm>
            <a:off x="2944536" y="325417"/>
            <a:ext cx="63414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/>
              <a:t>("</a:t>
            </a:r>
            <a:r>
              <a:rPr lang="it-IT" sz="1600" dirty="0" err="1"/>
              <a:t>hybrid</a:t>
            </a:r>
            <a:r>
              <a:rPr lang="it-IT" sz="1600" dirty="0"/>
              <a:t>"[Title/</a:t>
            </a:r>
            <a:r>
              <a:rPr lang="it-IT" sz="1600" dirty="0" err="1"/>
              <a:t>Abstract</a:t>
            </a:r>
            <a:r>
              <a:rPr lang="it-IT" sz="1600" dirty="0" smtClean="0"/>
              <a:t>]) </a:t>
            </a:r>
            <a:r>
              <a:rPr lang="it-IT" sz="1600" dirty="0"/>
              <a:t>AND ("</a:t>
            </a:r>
            <a:r>
              <a:rPr lang="it-IT" sz="1600" dirty="0" err="1"/>
              <a:t>robotic</a:t>
            </a:r>
            <a:r>
              <a:rPr lang="it-IT" sz="1600" dirty="0"/>
              <a:t> </a:t>
            </a:r>
            <a:r>
              <a:rPr lang="it-IT" sz="1600" dirty="0" err="1"/>
              <a:t>surgery</a:t>
            </a:r>
            <a:r>
              <a:rPr lang="it-IT" sz="1600" dirty="0"/>
              <a:t>"[Title/</a:t>
            </a:r>
            <a:r>
              <a:rPr lang="it-IT" sz="1600" dirty="0" err="1"/>
              <a:t>Abstract</a:t>
            </a:r>
            <a:r>
              <a:rPr lang="it-IT" sz="1600" dirty="0"/>
              <a:t>] OR "robot-</a:t>
            </a:r>
            <a:r>
              <a:rPr lang="it-IT" sz="1600" dirty="0" err="1"/>
              <a:t>assisted</a:t>
            </a:r>
            <a:r>
              <a:rPr lang="it-IT" sz="1600" dirty="0"/>
              <a:t>"[Title/</a:t>
            </a:r>
            <a:r>
              <a:rPr lang="it-IT" sz="1600" dirty="0" err="1"/>
              <a:t>Abstract</a:t>
            </a:r>
            <a:r>
              <a:rPr lang="it-IT" sz="1600" dirty="0"/>
              <a:t>] OR "</a:t>
            </a:r>
            <a:r>
              <a:rPr lang="it-IT" sz="1600" dirty="0" err="1"/>
              <a:t>robotic</a:t>
            </a:r>
            <a:r>
              <a:rPr lang="it-IT" sz="1600" dirty="0"/>
              <a:t>"[Title/</a:t>
            </a:r>
            <a:r>
              <a:rPr lang="it-IT" sz="1600" dirty="0" err="1"/>
              <a:t>Abstract</a:t>
            </a:r>
            <a:r>
              <a:rPr lang="it-IT" sz="1600" dirty="0"/>
              <a:t>]) AND (</a:t>
            </a:r>
            <a:r>
              <a:rPr lang="it-IT" sz="1600" dirty="0" err="1"/>
              <a:t>surgery</a:t>
            </a:r>
            <a:r>
              <a:rPr lang="it-IT" sz="1600" dirty="0"/>
              <a:t> OR procedure OR </a:t>
            </a:r>
            <a:r>
              <a:rPr lang="it-IT" sz="1600" dirty="0" err="1"/>
              <a:t>approach</a:t>
            </a:r>
            <a:r>
              <a:rPr lang="it-IT" sz="1600" dirty="0"/>
              <a:t> OR </a:t>
            </a:r>
            <a:r>
              <a:rPr lang="it-IT" sz="1600" dirty="0" err="1"/>
              <a:t>technique</a:t>
            </a:r>
            <a:r>
              <a:rPr lang="it-IT" sz="1600" dirty="0"/>
              <a:t>)</a:t>
            </a:r>
          </a:p>
        </p:txBody>
      </p:sp>
      <p:sp>
        <p:nvSpPr>
          <p:cNvPr id="3" name="AutoShape 2" descr="Designing Sherlock: The Influence of Sidney Paget - Rea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Designing Sherlock: The Influence of Sidney Paget - Rea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3" y="2770496"/>
            <a:ext cx="1443329" cy="12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24" y="384624"/>
            <a:ext cx="10058400" cy="1450757"/>
          </a:xfrm>
        </p:spPr>
        <p:txBody>
          <a:bodyPr>
            <a:normAutofit/>
          </a:bodyPr>
          <a:lstStyle/>
          <a:p>
            <a:r>
              <a:rPr lang="it-IT" sz="4400" dirty="0" err="1" smtClean="0"/>
              <a:t>Ayloo</a:t>
            </a:r>
            <a:r>
              <a:rPr lang="it-IT" sz="4400" dirty="0" smtClean="0"/>
              <a:t>, 2010</a:t>
            </a:r>
            <a:endParaRPr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2032700"/>
            <a:ext cx="6694415" cy="4040929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Studio </a:t>
            </a:r>
            <a:r>
              <a:rPr lang="it-IT" dirty="0"/>
              <a:t>retrospettivo su </a:t>
            </a:r>
            <a:r>
              <a:rPr lang="it-IT" b="1" dirty="0"/>
              <a:t>192 pazienti</a:t>
            </a:r>
            <a:r>
              <a:rPr lang="it-IT" dirty="0"/>
              <a:t>:</a:t>
            </a:r>
          </a:p>
          <a:p>
            <a:pPr algn="just"/>
            <a:r>
              <a:rPr lang="it-IT" b="1" dirty="0" smtClean="0"/>
              <a:t>Risultati </a:t>
            </a:r>
            <a:r>
              <a:rPr lang="it-IT" b="1" dirty="0"/>
              <a:t>principali</a:t>
            </a:r>
            <a:r>
              <a:rPr lang="it-IT" dirty="0"/>
              <a:t>:</a:t>
            </a:r>
          </a:p>
          <a:p>
            <a:pPr lvl="1" algn="just"/>
            <a:r>
              <a:rPr lang="it-IT" dirty="0" smtClean="0"/>
              <a:t>Serie </a:t>
            </a:r>
            <a:r>
              <a:rPr lang="it-IT" dirty="0"/>
              <a:t>prospettica, 80 </a:t>
            </a:r>
            <a:r>
              <a:rPr lang="it-IT" dirty="0" smtClean="0"/>
              <a:t>pazienti</a:t>
            </a:r>
          </a:p>
          <a:p>
            <a:pPr lvl="1" algn="just"/>
            <a:r>
              <a:rPr lang="it-IT" dirty="0" smtClean="0"/>
              <a:t>Tecnica</a:t>
            </a:r>
            <a:r>
              <a:rPr lang="it-IT" dirty="0"/>
              <a:t>: Ibrida – laparoscopia (dissezione) + robot (sutura GJ</a:t>
            </a:r>
            <a:r>
              <a:rPr lang="it-IT" dirty="0" smtClean="0"/>
              <a:t>)</a:t>
            </a:r>
          </a:p>
          <a:p>
            <a:pPr lvl="1" algn="just"/>
            <a:r>
              <a:rPr lang="it-IT" dirty="0" smtClean="0"/>
              <a:t>Tempi</a:t>
            </a:r>
            <a:r>
              <a:rPr lang="it-IT" dirty="0"/>
              <a:t>: 209 </a:t>
            </a:r>
            <a:r>
              <a:rPr lang="it-IT" dirty="0" err="1"/>
              <a:t>min</a:t>
            </a:r>
            <a:r>
              <a:rPr lang="it-IT" dirty="0"/>
              <a:t> </a:t>
            </a:r>
            <a:r>
              <a:rPr lang="it-IT" dirty="0" smtClean="0"/>
              <a:t>medi</a:t>
            </a:r>
          </a:p>
          <a:p>
            <a:pPr lvl="1" algn="just"/>
            <a:r>
              <a:rPr lang="it-IT" dirty="0" smtClean="0"/>
              <a:t>Esiti</a:t>
            </a:r>
            <a:r>
              <a:rPr lang="it-IT" dirty="0"/>
              <a:t>: 0 </a:t>
            </a:r>
            <a:r>
              <a:rPr lang="it-IT" dirty="0" err="1"/>
              <a:t>leak</a:t>
            </a:r>
            <a:r>
              <a:rPr lang="it-IT" dirty="0"/>
              <a:t>, 0 stenosi, 0 </a:t>
            </a:r>
            <a:r>
              <a:rPr lang="it-IT" dirty="0" smtClean="0"/>
              <a:t>mortalità</a:t>
            </a:r>
          </a:p>
          <a:p>
            <a:pPr marL="201168" lvl="1" indent="0" algn="just">
              <a:buNone/>
            </a:pPr>
            <a:endParaRPr lang="it-IT" dirty="0" smtClean="0"/>
          </a:p>
          <a:p>
            <a:r>
              <a:rPr lang="it-IT" dirty="0" smtClean="0"/>
              <a:t>L’uso </a:t>
            </a:r>
            <a:r>
              <a:rPr lang="it-IT" dirty="0"/>
              <a:t>selettivo della robotica </a:t>
            </a:r>
            <a:r>
              <a:rPr lang="it-IT" dirty="0" smtClean="0"/>
              <a:t>nel confezionamento della GJ </a:t>
            </a:r>
            <a:r>
              <a:rPr lang="it-IT" dirty="0"/>
              <a:t>è </a:t>
            </a:r>
            <a:r>
              <a:rPr lang="it-IT" b="1" dirty="0"/>
              <a:t>sicuro, riproducibile e didattico</a:t>
            </a:r>
            <a:r>
              <a:rPr lang="it-IT" dirty="0"/>
              <a:t>; è un </a:t>
            </a:r>
            <a:r>
              <a:rPr lang="it-IT" b="1" dirty="0"/>
              <a:t>ponte</a:t>
            </a:r>
            <a:r>
              <a:rPr lang="it-IT" dirty="0"/>
              <a:t> efficace tra LRYGB e RRYGB, soprattutto per standardizzare la qualità di sutura e contenere il rischio </a:t>
            </a:r>
            <a:r>
              <a:rPr lang="it-IT" dirty="0" smtClean="0"/>
              <a:t>di </a:t>
            </a:r>
            <a:r>
              <a:rPr lang="it-IT" dirty="0" err="1" smtClean="0"/>
              <a:t>leak</a:t>
            </a:r>
            <a:r>
              <a:rPr lang="it-IT" dirty="0" smtClean="0"/>
              <a:t> anastomotico</a:t>
            </a:r>
            <a:r>
              <a:rPr lang="it-IT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8001" y="6350000"/>
            <a:ext cx="7276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1000" i="1"/>
            </a:pPr>
            <a:r>
              <a:rPr sz="1000" dirty="0" err="1"/>
              <a:t>Ayloo</a:t>
            </a:r>
            <a:r>
              <a:rPr sz="1000" dirty="0"/>
              <a:t> N., </a:t>
            </a:r>
            <a:r>
              <a:rPr sz="1000" dirty="0" err="1"/>
              <a:t>Fernandes</a:t>
            </a:r>
            <a:r>
              <a:rPr sz="1000" dirty="0"/>
              <a:t> E., Choudhury N. </a:t>
            </a:r>
            <a:r>
              <a:rPr sz="1000" dirty="0" err="1"/>
              <a:t>Confronto</a:t>
            </a:r>
            <a:r>
              <a:rPr sz="1000" dirty="0"/>
              <a:t> </a:t>
            </a:r>
            <a:r>
              <a:rPr sz="1000" dirty="0" err="1"/>
              <a:t>tra</a:t>
            </a:r>
            <a:r>
              <a:rPr sz="1000" dirty="0"/>
              <a:t> bypass </a:t>
            </a:r>
            <a:r>
              <a:rPr sz="1000" dirty="0" err="1"/>
              <a:t>gastrico</a:t>
            </a:r>
            <a:r>
              <a:rPr sz="1000" dirty="0"/>
              <a:t> </a:t>
            </a:r>
            <a:r>
              <a:rPr sz="1000" dirty="0" err="1"/>
              <a:t>laparoscopico</a:t>
            </a:r>
            <a:r>
              <a:rPr sz="1000" dirty="0"/>
              <a:t> e </a:t>
            </a:r>
            <a:r>
              <a:rPr sz="1000" dirty="0" err="1"/>
              <a:t>robotico</a:t>
            </a:r>
            <a:r>
              <a:rPr sz="1000" dirty="0"/>
              <a:t>: </a:t>
            </a:r>
            <a:r>
              <a:rPr sz="1000" dirty="0" err="1"/>
              <a:t>esiti</a:t>
            </a:r>
            <a:r>
              <a:rPr sz="1000" dirty="0"/>
              <a:t> </a:t>
            </a:r>
            <a:r>
              <a:rPr sz="1000" dirty="0" err="1"/>
              <a:t>su</a:t>
            </a:r>
            <a:r>
              <a:rPr sz="1000" dirty="0"/>
              <a:t> 192 </a:t>
            </a:r>
            <a:r>
              <a:rPr sz="1000" dirty="0" err="1"/>
              <a:t>pazienti</a:t>
            </a:r>
            <a:r>
              <a:rPr sz="1000" dirty="0"/>
              <a:t>. Obesity Surgery, 2016.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67" y="0"/>
            <a:ext cx="4786373" cy="164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29" y="2412154"/>
            <a:ext cx="4943070" cy="29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Bindal</a:t>
            </a:r>
            <a:r>
              <a:rPr lang="it-IT" dirty="0" smtClean="0"/>
              <a:t>, </a:t>
            </a:r>
            <a:r>
              <a:rPr lang="it-IT" dirty="0"/>
              <a:t>2014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7322" y="2108201"/>
            <a:ext cx="5560828" cy="3760891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Serie retrospettiva</a:t>
            </a:r>
            <a:r>
              <a:rPr lang="it-IT" dirty="0"/>
              <a:t>, 200 pazienti, centro ad alto </a:t>
            </a:r>
            <a:r>
              <a:rPr lang="it-IT" dirty="0" smtClean="0"/>
              <a:t>volume</a:t>
            </a:r>
          </a:p>
          <a:p>
            <a:r>
              <a:rPr lang="it-IT" dirty="0" smtClean="0"/>
              <a:t>Tecnica</a:t>
            </a:r>
            <a:r>
              <a:rPr lang="it-IT" dirty="0"/>
              <a:t>: inizialmente </a:t>
            </a:r>
            <a:r>
              <a:rPr lang="it-IT" dirty="0" smtClean="0"/>
              <a:t>ibrida, </a:t>
            </a:r>
            <a:r>
              <a:rPr lang="it-IT" dirty="0"/>
              <a:t>poi </a:t>
            </a:r>
            <a:r>
              <a:rPr lang="it-IT" dirty="0" err="1"/>
              <a:t>totally</a:t>
            </a:r>
            <a:r>
              <a:rPr lang="it-IT" dirty="0"/>
              <a:t> </a:t>
            </a:r>
            <a:r>
              <a:rPr lang="it-IT" dirty="0" err="1" smtClean="0"/>
              <a:t>robotic</a:t>
            </a:r>
            <a:endParaRPr lang="it-IT" dirty="0" smtClean="0"/>
          </a:p>
          <a:p>
            <a:r>
              <a:rPr lang="it-IT" dirty="0" smtClean="0"/>
              <a:t>Tempi</a:t>
            </a:r>
            <a:r>
              <a:rPr lang="it-IT" dirty="0"/>
              <a:t>: 236 → 158 </a:t>
            </a:r>
            <a:r>
              <a:rPr lang="it-IT" dirty="0" err="1"/>
              <a:t>min</a:t>
            </a:r>
            <a:r>
              <a:rPr lang="it-IT" dirty="0"/>
              <a:t> (significativa riduzione con esperienza</a:t>
            </a:r>
            <a:r>
              <a:rPr lang="it-IT" dirty="0" smtClean="0"/>
              <a:t>)</a:t>
            </a:r>
          </a:p>
          <a:p>
            <a:r>
              <a:rPr lang="it-IT" dirty="0" smtClean="0"/>
              <a:t>Complicanze</a:t>
            </a:r>
            <a:r>
              <a:rPr lang="it-IT" dirty="0"/>
              <a:t>: 0 </a:t>
            </a:r>
            <a:r>
              <a:rPr lang="it-IT" dirty="0" err="1"/>
              <a:t>leak</a:t>
            </a:r>
            <a:r>
              <a:rPr lang="it-IT" dirty="0"/>
              <a:t>, 0 sanguinamenti maggiori, 0 stenosi </a:t>
            </a:r>
            <a:r>
              <a:rPr lang="it-IT" dirty="0" smtClean="0"/>
              <a:t>GJ Conversioni</a:t>
            </a:r>
            <a:r>
              <a:rPr lang="it-IT" dirty="0"/>
              <a:t>: 3 casi (1,5%), tutti nei primi 100 </a:t>
            </a:r>
            <a:r>
              <a:rPr lang="it-IT" dirty="0" smtClean="0"/>
              <a:t>interventi</a:t>
            </a:r>
          </a:p>
          <a:p>
            <a:r>
              <a:rPr lang="it-IT" dirty="0" err="1" smtClean="0"/>
              <a:t>Outcomes</a:t>
            </a:r>
            <a:r>
              <a:rPr lang="it-IT" dirty="0"/>
              <a:t>: perdita di peso simile alle grandi serie </a:t>
            </a:r>
            <a:r>
              <a:rPr lang="it-IT" dirty="0" smtClean="0"/>
              <a:t>laparoscopiche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passaggio da ibrido a totalmente robotico migliora l’efficienza, con tassi di complicanze tra i più bassi in letteratura. 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152" y="62972"/>
            <a:ext cx="5511805" cy="189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456" y="2184620"/>
            <a:ext cx="6287544" cy="3614315"/>
          </a:xfrm>
          <a:prstGeom prst="rect">
            <a:avLst/>
          </a:prstGeom>
        </p:spPr>
      </p:pic>
      <p:sp>
        <p:nvSpPr>
          <p:cNvPr id="14" name="Freccia in su 13"/>
          <p:cNvSpPr/>
          <p:nvPr/>
        </p:nvSpPr>
        <p:spPr>
          <a:xfrm>
            <a:off x="7899990" y="4136066"/>
            <a:ext cx="372140" cy="6592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Starnes</a:t>
            </a:r>
            <a:r>
              <a:rPr lang="it-IT" dirty="0" smtClean="0"/>
              <a:t>,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6548" y="2108201"/>
            <a:ext cx="10468633" cy="3760891"/>
          </a:xfrm>
        </p:spPr>
        <p:txBody>
          <a:bodyPr/>
          <a:lstStyle/>
          <a:p>
            <a:r>
              <a:rPr lang="it-IT" dirty="0" smtClean="0"/>
              <a:t>non </a:t>
            </a:r>
            <a:r>
              <a:rPr lang="it-IT" dirty="0"/>
              <a:t>esegue casi ibridi → tutta la serie è </a:t>
            </a:r>
            <a:r>
              <a:rPr lang="it-IT" dirty="0" err="1"/>
              <a:t>totally</a:t>
            </a:r>
            <a:r>
              <a:rPr lang="it-IT" dirty="0"/>
              <a:t> </a:t>
            </a:r>
            <a:r>
              <a:rPr lang="it-IT" dirty="0" err="1"/>
              <a:t>robotic</a:t>
            </a:r>
            <a:r>
              <a:rPr lang="it-IT" dirty="0" smtClean="0"/>
              <a:t>.</a:t>
            </a:r>
          </a:p>
          <a:p>
            <a:r>
              <a:rPr lang="it-IT" dirty="0" smtClean="0"/>
              <a:t>L’approccio </a:t>
            </a:r>
            <a:r>
              <a:rPr lang="it-IT" dirty="0"/>
              <a:t>ibrido è citato solo come termine di paragone rispetto al robot puro e alla laparoscopia</a:t>
            </a:r>
            <a:r>
              <a:rPr lang="it-IT" dirty="0" smtClean="0"/>
              <a:t>.</a:t>
            </a:r>
          </a:p>
          <a:p>
            <a:r>
              <a:rPr lang="it-IT" dirty="0" smtClean="0"/>
              <a:t>Messaggio </a:t>
            </a:r>
            <a:r>
              <a:rPr lang="it-IT" dirty="0"/>
              <a:t>degli autori: il </a:t>
            </a:r>
            <a:r>
              <a:rPr lang="it-IT" dirty="0" err="1"/>
              <a:t>totally</a:t>
            </a:r>
            <a:r>
              <a:rPr lang="it-IT" dirty="0"/>
              <a:t> </a:t>
            </a:r>
            <a:r>
              <a:rPr lang="it-IT" dirty="0" err="1"/>
              <a:t>robotic</a:t>
            </a:r>
            <a:r>
              <a:rPr lang="it-IT" dirty="0"/>
              <a:t> può essere altrettanto sicuro ed efficiente dell’ibrido, con prospettiva di diventare addirittura superiore grazie alle nuove piattaforme (</a:t>
            </a:r>
            <a:r>
              <a:rPr lang="it-IT" dirty="0" err="1"/>
              <a:t>Xi</a:t>
            </a:r>
            <a:r>
              <a:rPr lang="it-IT" dirty="0"/>
              <a:t>, </a:t>
            </a:r>
            <a:r>
              <a:rPr lang="it-IT" dirty="0" err="1"/>
              <a:t>stapler</a:t>
            </a:r>
            <a:r>
              <a:rPr lang="it-IT" dirty="0"/>
              <a:t> robotici).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640"/>
            <a:ext cx="5351710" cy="23843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427" y="20541"/>
            <a:ext cx="4418573" cy="219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0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Ghunaim</a:t>
            </a:r>
            <a:r>
              <a:rPr lang="it-IT" dirty="0" smtClean="0"/>
              <a:t>, 2018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7953" y="2108201"/>
            <a:ext cx="10517727" cy="3760891"/>
          </a:xfrm>
        </p:spPr>
        <p:txBody>
          <a:bodyPr>
            <a:normAutofit/>
          </a:bodyPr>
          <a:lstStyle/>
          <a:p>
            <a:r>
              <a:rPr lang="it-IT" dirty="0"/>
              <a:t>Le procedure di revisione hanno </a:t>
            </a:r>
            <a:r>
              <a:rPr lang="it-IT" dirty="0" err="1"/>
              <a:t>morbidità</a:t>
            </a:r>
            <a:r>
              <a:rPr lang="it-IT" dirty="0"/>
              <a:t> elevata</a:t>
            </a:r>
            <a:r>
              <a:rPr lang="it-IT" dirty="0" smtClean="0"/>
              <a:t>: </a:t>
            </a:r>
            <a:r>
              <a:rPr lang="it-IT" b="1" dirty="0" smtClean="0"/>
              <a:t>+</a:t>
            </a:r>
            <a:r>
              <a:rPr lang="it-IT" b="1" dirty="0"/>
              <a:t>9 volte</a:t>
            </a:r>
            <a:r>
              <a:rPr lang="it-IT" dirty="0"/>
              <a:t> rischio di </a:t>
            </a:r>
            <a:r>
              <a:rPr lang="it-IT" dirty="0" err="1"/>
              <a:t>leak</a:t>
            </a:r>
            <a:r>
              <a:rPr lang="it-IT" dirty="0"/>
              <a:t> gastrointestinali</a:t>
            </a:r>
          </a:p>
          <a:p>
            <a:pPr lvl="1"/>
            <a:endParaRPr lang="it-IT" dirty="0"/>
          </a:p>
          <a:p>
            <a:r>
              <a:rPr lang="it-IT" dirty="0" smtClean="0"/>
              <a:t>La </a:t>
            </a:r>
            <a:r>
              <a:rPr lang="it-IT" b="1" dirty="0"/>
              <a:t>gastro-</a:t>
            </a:r>
            <a:r>
              <a:rPr lang="it-IT" b="1" dirty="0" err="1"/>
              <a:t>digiunostomia</a:t>
            </a:r>
            <a:r>
              <a:rPr lang="it-IT" b="1" dirty="0"/>
              <a:t> (GJ)</a:t>
            </a:r>
            <a:r>
              <a:rPr lang="it-IT" dirty="0"/>
              <a:t> è il punto più a rischio nelle revisioni.</a:t>
            </a:r>
          </a:p>
          <a:p>
            <a:pPr lvl="1"/>
            <a:r>
              <a:rPr lang="it-IT" dirty="0"/>
              <a:t>Le complicanze laparoscopiche possono essere legate all’uso della </a:t>
            </a:r>
            <a:r>
              <a:rPr lang="it-IT" dirty="0" err="1"/>
              <a:t>stapler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Le anastomosi manuali (</a:t>
            </a:r>
            <a:r>
              <a:rPr lang="it-IT" b="1" dirty="0"/>
              <a:t>HST – </a:t>
            </a:r>
            <a:r>
              <a:rPr lang="it-IT" b="1" dirty="0" err="1"/>
              <a:t>hand-sewn</a:t>
            </a:r>
            <a:r>
              <a:rPr lang="it-IT" b="1" dirty="0"/>
              <a:t> </a:t>
            </a:r>
            <a:r>
              <a:rPr lang="it-IT" b="1" dirty="0" err="1"/>
              <a:t>technique</a:t>
            </a:r>
            <a:r>
              <a:rPr lang="it-IT" dirty="0"/>
              <a:t>) </a:t>
            </a:r>
            <a:r>
              <a:rPr lang="it-IT" dirty="0" smtClean="0"/>
              <a:t>hanno </a:t>
            </a:r>
            <a:r>
              <a:rPr lang="it-IT" dirty="0"/>
              <a:t>meno </a:t>
            </a:r>
            <a:r>
              <a:rPr lang="it-IT" dirty="0" err="1"/>
              <a:t>leak</a:t>
            </a:r>
            <a:r>
              <a:rPr lang="it-IT" dirty="0"/>
              <a:t>, meno sanguinamenti, meno stenosi, meno infezioni di ferita, ma richiedono più tempo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HST </a:t>
            </a:r>
            <a:r>
              <a:rPr lang="it-IT" dirty="0"/>
              <a:t>laparoscopica è tecnicamente difficile nei redo complessi.</a:t>
            </a:r>
          </a:p>
          <a:p>
            <a:pPr lvl="1"/>
            <a:r>
              <a:rPr lang="it-IT" b="1" dirty="0"/>
              <a:t>Robotica</a:t>
            </a:r>
            <a:r>
              <a:rPr lang="it-IT" dirty="0"/>
              <a:t>: consente HST più sicura (gradi di libertà, visione 3D stabile, precisione nelle suture).</a:t>
            </a:r>
          </a:p>
          <a:p>
            <a:pPr lvl="1"/>
            <a:r>
              <a:rPr lang="it-IT" b="1" dirty="0"/>
              <a:t>Ibrido</a:t>
            </a:r>
            <a:r>
              <a:rPr lang="it-IT" dirty="0"/>
              <a:t>: nei primari è più lungo, ma nelle revisioni riduce conversioni a open, ricoveri in ICU e degenze.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97" y="0"/>
            <a:ext cx="6308585" cy="185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2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Aguilar</a:t>
            </a:r>
            <a:r>
              <a:rPr lang="it-IT" dirty="0" smtClean="0"/>
              <a:t> – </a:t>
            </a:r>
            <a:r>
              <a:rPr lang="it-IT" dirty="0" err="1" smtClean="0"/>
              <a:t>Espinosa</a:t>
            </a:r>
            <a:r>
              <a:rPr lang="it-IT" dirty="0" smtClean="0"/>
              <a:t>, 2021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" y="2108201"/>
            <a:ext cx="8496299" cy="3760891"/>
          </a:xfrm>
        </p:spPr>
        <p:txBody>
          <a:bodyPr>
            <a:normAutofit fontScale="62500" lnSpcReduction="20000"/>
          </a:bodyPr>
          <a:lstStyle/>
          <a:p>
            <a:r>
              <a:rPr lang="it-IT" dirty="0" err="1" smtClean="0"/>
              <a:t>Review</a:t>
            </a:r>
            <a:r>
              <a:rPr lang="it-IT" dirty="0"/>
              <a:t>: 6.745 LSG → 264 conversioni (3,9</a:t>
            </a:r>
            <a:r>
              <a:rPr lang="it-IT" dirty="0" smtClean="0"/>
              <a:t>%).</a:t>
            </a:r>
          </a:p>
          <a:p>
            <a:r>
              <a:rPr lang="it-IT" dirty="0" smtClean="0"/>
              <a:t>Motivazioni </a:t>
            </a:r>
            <a:r>
              <a:rPr lang="it-IT" dirty="0"/>
              <a:t>per </a:t>
            </a:r>
            <a:r>
              <a:rPr lang="it-IT" dirty="0" smtClean="0"/>
              <a:t>Conversione</a:t>
            </a:r>
          </a:p>
          <a:p>
            <a:pPr lvl="1"/>
            <a:r>
              <a:rPr lang="it-IT" dirty="0" smtClean="0"/>
              <a:t>WLF </a:t>
            </a:r>
            <a:r>
              <a:rPr lang="it-IT" dirty="0"/>
              <a:t>(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</a:t>
            </a:r>
            <a:r>
              <a:rPr lang="it-IT" dirty="0" err="1"/>
              <a:t>Failure</a:t>
            </a:r>
            <a:r>
              <a:rPr lang="it-IT" dirty="0"/>
              <a:t>) → frequente, talvolta senza alterazioni anatomiche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GERD </a:t>
            </a:r>
            <a:r>
              <a:rPr lang="it-IT" dirty="0"/>
              <a:t>refrattario → risolto nel 57–100% dei casi dopo conversione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Stenosi </a:t>
            </a:r>
            <a:r>
              <a:rPr lang="it-IT" dirty="0"/>
              <a:t>→ dilatazioni endoscopiche inefficaci; bypass </a:t>
            </a:r>
            <a:endParaRPr lang="it-IT" dirty="0" smtClean="0"/>
          </a:p>
          <a:p>
            <a:r>
              <a:rPr lang="it-IT" dirty="0" smtClean="0"/>
              <a:t>Criticità chirurgiche: Revisione </a:t>
            </a:r>
            <a:r>
              <a:rPr lang="it-IT" dirty="0"/>
              <a:t>= ↑ </a:t>
            </a:r>
            <a:r>
              <a:rPr lang="it-IT" dirty="0" smtClean="0"/>
              <a:t>rischio </a:t>
            </a:r>
            <a:r>
              <a:rPr lang="it-IT" dirty="0" err="1" smtClean="0"/>
              <a:t>leak</a:t>
            </a:r>
            <a:r>
              <a:rPr lang="it-IT" dirty="0" smtClean="0"/>
              <a:t> </a:t>
            </a:r>
            <a:r>
              <a:rPr lang="it-IT" dirty="0"/>
              <a:t>×</a:t>
            </a:r>
            <a:r>
              <a:rPr lang="it-IT" dirty="0" smtClean="0"/>
              <a:t>9</a:t>
            </a:r>
          </a:p>
          <a:p>
            <a:r>
              <a:rPr lang="it-IT" dirty="0" smtClean="0"/>
              <a:t>Anastomosi </a:t>
            </a:r>
            <a:r>
              <a:rPr lang="it-IT" dirty="0"/>
              <a:t>GJ = punto più critico (</a:t>
            </a:r>
            <a:r>
              <a:rPr lang="it-IT" dirty="0" err="1"/>
              <a:t>leak</a:t>
            </a:r>
            <a:r>
              <a:rPr lang="it-IT" dirty="0"/>
              <a:t>, stenosi, ulcere</a:t>
            </a:r>
            <a:r>
              <a:rPr lang="it-IT" dirty="0" smtClean="0"/>
              <a:t>).</a:t>
            </a:r>
          </a:p>
          <a:p>
            <a:r>
              <a:rPr lang="it-IT" dirty="0" smtClean="0"/>
              <a:t>Approcci tecnici</a:t>
            </a:r>
          </a:p>
          <a:p>
            <a:pPr lvl="1"/>
            <a:r>
              <a:rPr lang="it-IT" dirty="0" err="1" smtClean="0"/>
              <a:t>Totally</a:t>
            </a:r>
            <a:r>
              <a:rPr lang="it-IT" dirty="0" smtClean="0"/>
              <a:t> </a:t>
            </a:r>
            <a:r>
              <a:rPr lang="it-IT" dirty="0" err="1" smtClean="0"/>
              <a:t>robotic</a:t>
            </a:r>
            <a:r>
              <a:rPr lang="it-IT" dirty="0" smtClean="0"/>
              <a:t> (</a:t>
            </a:r>
            <a:r>
              <a:rPr lang="it-IT" dirty="0"/>
              <a:t>GJ manuale o </a:t>
            </a:r>
            <a:r>
              <a:rPr lang="it-IT" dirty="0" err="1"/>
              <a:t>stapler</a:t>
            </a:r>
            <a:r>
              <a:rPr lang="it-IT" dirty="0"/>
              <a:t> robotico).Fluido, efficiente, elimina transizioni</a:t>
            </a:r>
            <a:r>
              <a:rPr lang="it-IT" dirty="0" smtClean="0"/>
              <a:t>. Richiede </a:t>
            </a:r>
            <a:r>
              <a:rPr lang="it-IT" dirty="0"/>
              <a:t>esperienza e team dedicato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Hybrid</a:t>
            </a:r>
            <a:r>
              <a:rPr lang="it-IT" dirty="0" smtClean="0"/>
              <a:t> Dissezione </a:t>
            </a:r>
            <a:r>
              <a:rPr lang="it-IT" dirty="0"/>
              <a:t>laparoscopica, anastomosi robotica</a:t>
            </a:r>
            <a:r>
              <a:rPr lang="it-IT" dirty="0" smtClean="0"/>
              <a:t>. Più </a:t>
            </a:r>
            <a:r>
              <a:rPr lang="it-IT" dirty="0"/>
              <a:t>lungo nei primari, ma utile nei redo complessi.↓ conversioni, ↓ ICU stay, ↓ LOS</a:t>
            </a:r>
            <a:r>
              <a:rPr lang="it-IT" dirty="0" smtClean="0"/>
              <a:t>.</a:t>
            </a:r>
          </a:p>
          <a:p>
            <a:r>
              <a:rPr lang="it-IT" dirty="0" smtClean="0"/>
              <a:t>Nelle </a:t>
            </a:r>
            <a:r>
              <a:rPr lang="it-IT" dirty="0"/>
              <a:t>conversioni post-sleeve</a:t>
            </a:r>
            <a:r>
              <a:rPr lang="it-IT" dirty="0" smtClean="0"/>
              <a:t>: Ibrido </a:t>
            </a:r>
            <a:r>
              <a:rPr lang="it-IT" dirty="0"/>
              <a:t>= soluzione sicura e pragmatica, soprattutto nei redo complessi</a:t>
            </a:r>
            <a:r>
              <a:rPr lang="it-IT" dirty="0" smtClean="0"/>
              <a:t>. </a:t>
            </a:r>
            <a:r>
              <a:rPr lang="it-IT" dirty="0" err="1" smtClean="0"/>
              <a:t>Totally</a:t>
            </a:r>
            <a:r>
              <a:rPr lang="it-IT" dirty="0" smtClean="0"/>
              <a:t> </a:t>
            </a:r>
            <a:r>
              <a:rPr lang="it-IT" dirty="0" err="1"/>
              <a:t>robotic</a:t>
            </a:r>
            <a:r>
              <a:rPr lang="it-IT" dirty="0"/>
              <a:t> = futuro dell’efficienza e standardizzazione</a:t>
            </a:r>
            <a:r>
              <a:rPr lang="it-IT" dirty="0" smtClean="0"/>
              <a:t>. La </a:t>
            </a:r>
            <a:r>
              <a:rPr lang="it-IT" dirty="0"/>
              <a:t>robotica, integrata o totale, aumenta la sicurezza proprio nei casi più complessi, dove la laparoscopia mostra i suoi limiti.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22" y="13486"/>
            <a:ext cx="4966778" cy="141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572" y="1737360"/>
            <a:ext cx="3420516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Oviedo, 2021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3405" y="2108201"/>
            <a:ext cx="6005447" cy="301822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Fase iniziale: </a:t>
            </a:r>
            <a:r>
              <a:rPr lang="it-IT" dirty="0" err="1"/>
              <a:t>Hybrid</a:t>
            </a:r>
            <a:r>
              <a:rPr lang="it-IT" dirty="0"/>
              <a:t> </a:t>
            </a:r>
            <a:r>
              <a:rPr lang="it-IT" dirty="0" smtClean="0"/>
              <a:t>R-RYGB </a:t>
            </a:r>
          </a:p>
          <a:p>
            <a:r>
              <a:rPr lang="it-IT" dirty="0" smtClean="0"/>
              <a:t>Tempi </a:t>
            </a:r>
            <a:r>
              <a:rPr lang="it-IT" dirty="0"/>
              <a:t>operatori più lunghi (139 vs 114 </a:t>
            </a:r>
            <a:r>
              <a:rPr lang="it-IT" dirty="0" err="1"/>
              <a:t>min</a:t>
            </a:r>
            <a:r>
              <a:rPr lang="it-IT" dirty="0"/>
              <a:t> L-RYGB</a:t>
            </a:r>
            <a:r>
              <a:rPr lang="it-IT" dirty="0" smtClean="0"/>
              <a:t>)</a:t>
            </a:r>
          </a:p>
          <a:p>
            <a:r>
              <a:rPr lang="it-IT" dirty="0" smtClean="0"/>
              <a:t>Approccio ibrido utilizzato </a:t>
            </a:r>
            <a:r>
              <a:rPr lang="it-IT" dirty="0"/>
              <a:t>per apprendimento e addestramento </a:t>
            </a:r>
            <a:r>
              <a:rPr lang="it-IT" dirty="0" smtClean="0"/>
              <a:t>team</a:t>
            </a:r>
          </a:p>
          <a:p>
            <a:r>
              <a:rPr lang="it-IT" dirty="0" smtClean="0"/>
              <a:t>Curva </a:t>
            </a:r>
            <a:r>
              <a:rPr lang="it-IT" dirty="0"/>
              <a:t>di apprendimento ≈ 50 casi → tempi allineati alla </a:t>
            </a:r>
            <a:r>
              <a:rPr lang="it-IT" dirty="0" smtClean="0"/>
              <a:t>laparoscopia</a:t>
            </a:r>
          </a:p>
          <a:p>
            <a:r>
              <a:rPr lang="it-IT" dirty="0" smtClean="0"/>
              <a:t>Complicanze </a:t>
            </a:r>
            <a:r>
              <a:rPr lang="it-IT" dirty="0"/>
              <a:t>sovrapponibili o </a:t>
            </a:r>
            <a:r>
              <a:rPr lang="it-IT" dirty="0" smtClean="0"/>
              <a:t>minori</a:t>
            </a:r>
          </a:p>
          <a:p>
            <a:r>
              <a:rPr lang="it-IT" dirty="0" smtClean="0"/>
              <a:t>Costo </a:t>
            </a:r>
            <a:r>
              <a:rPr lang="it-IT" dirty="0"/>
              <a:t>ridotto: –817 $/caso (–40.845 $ su 50 </a:t>
            </a:r>
            <a:r>
              <a:rPr lang="it-IT" dirty="0" smtClean="0"/>
              <a:t>pazienti)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21" y="0"/>
            <a:ext cx="5453779" cy="169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852" y="1907957"/>
            <a:ext cx="5793148" cy="204500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93404" y="5126424"/>
            <a:ext cx="11568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L’approccio ibrido ha rappresentato il ponte necessario per l’apprendimento del team. Il </a:t>
            </a:r>
            <a:r>
              <a:rPr lang="it-IT" dirty="0" err="1"/>
              <a:t>totally</a:t>
            </a:r>
            <a:r>
              <a:rPr lang="it-IT" dirty="0"/>
              <a:t> </a:t>
            </a:r>
            <a:r>
              <a:rPr lang="it-IT" dirty="0" err="1"/>
              <a:t>robotic</a:t>
            </a:r>
            <a:r>
              <a:rPr lang="it-IT" dirty="0"/>
              <a:t> è l’obiettivo finale: efficiente, sicuro e potenzialmente più costo-efficace.</a:t>
            </a:r>
          </a:p>
        </p:txBody>
      </p:sp>
    </p:spTree>
    <p:extLst>
      <p:ext uri="{BB962C8B-B14F-4D97-AF65-F5344CB8AC3E}">
        <p14:creationId xmlns:p14="http://schemas.microsoft.com/office/powerpoint/2010/main" val="89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Dimou</a:t>
            </a:r>
            <a:r>
              <a:rPr lang="it-IT" dirty="0" smtClean="0"/>
              <a:t>, 2021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Utilizzo </a:t>
            </a:r>
            <a:r>
              <a:rPr lang="it-IT" dirty="0"/>
              <a:t>della robotica in </a:t>
            </a:r>
            <a:r>
              <a:rPr lang="it-IT" dirty="0" err="1"/>
              <a:t>bariatria</a:t>
            </a:r>
            <a:r>
              <a:rPr lang="it-IT" dirty="0"/>
              <a:t> (MBSAQIP 2015–2018</a:t>
            </a:r>
            <a:r>
              <a:rPr lang="it-IT" dirty="0" smtClean="0"/>
              <a:t>)</a:t>
            </a:r>
          </a:p>
          <a:p>
            <a:r>
              <a:rPr lang="it-IT" dirty="0" smtClean="0"/>
              <a:t>Trend </a:t>
            </a:r>
            <a:r>
              <a:rPr lang="it-IT" dirty="0"/>
              <a:t>in crescita (2015–2018): più rapido per SG che per RYGB</a:t>
            </a:r>
            <a:r>
              <a:rPr lang="it-IT" dirty="0" smtClean="0"/>
              <a:t>.</a:t>
            </a:r>
          </a:p>
          <a:p>
            <a:r>
              <a:rPr lang="it-IT" dirty="0" smtClean="0"/>
              <a:t>Fattori </a:t>
            </a:r>
            <a:r>
              <a:rPr lang="it-IT" dirty="0"/>
              <a:t>associati a R-SG e </a:t>
            </a:r>
            <a:r>
              <a:rPr lang="it-IT" dirty="0" smtClean="0"/>
              <a:t>R-RYGB </a:t>
            </a:r>
          </a:p>
          <a:p>
            <a:pPr lvl="1"/>
            <a:r>
              <a:rPr lang="it-IT" dirty="0" smtClean="0"/>
              <a:t>Pazienti afro-americani </a:t>
            </a:r>
          </a:p>
          <a:p>
            <a:pPr lvl="1"/>
            <a:r>
              <a:rPr lang="it-IT" dirty="0" err="1" smtClean="0"/>
              <a:t>Comorbidità</a:t>
            </a:r>
            <a:r>
              <a:rPr lang="it-IT" dirty="0" smtClean="0"/>
              <a:t> </a:t>
            </a:r>
            <a:r>
              <a:rPr lang="it-IT" dirty="0"/>
              <a:t>(OSA, BPCO, diabete) </a:t>
            </a:r>
            <a:endParaRPr lang="it-IT" dirty="0" smtClean="0"/>
          </a:p>
          <a:p>
            <a:pPr lvl="1"/>
            <a:r>
              <a:rPr lang="it-IT" dirty="0" smtClean="0"/>
              <a:t>BMI </a:t>
            </a:r>
            <a:r>
              <a:rPr lang="it-IT" dirty="0"/>
              <a:t>≥ 60 → paradossalmente meno frequente robotica per RYGB</a:t>
            </a:r>
            <a:r>
              <a:rPr lang="it-IT" dirty="0" smtClean="0"/>
              <a:t>.</a:t>
            </a:r>
          </a:p>
          <a:p>
            <a:r>
              <a:rPr lang="it-IT" dirty="0" smtClean="0"/>
              <a:t>Serve </a:t>
            </a:r>
            <a:r>
              <a:rPr lang="it-IT" dirty="0"/>
              <a:t>definizione di indicazioni chiare (super-obesi, revisioni</a:t>
            </a:r>
            <a:r>
              <a:rPr lang="it-IT" dirty="0" smtClean="0"/>
              <a:t>). </a:t>
            </a:r>
            <a:r>
              <a:rPr lang="it-IT" dirty="0"/>
              <a:t>Importante analizzare disparità razziali/etniche e aspetti </a:t>
            </a:r>
            <a:r>
              <a:rPr lang="it-IT" dirty="0" smtClean="0"/>
              <a:t>economici. Learning </a:t>
            </a:r>
            <a:r>
              <a:rPr lang="it-IT" dirty="0"/>
              <a:t>curve e formazione del team restano fattori decisivi.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65" y="2429"/>
            <a:ext cx="6227135" cy="149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540" y="1737360"/>
            <a:ext cx="4047460" cy="27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</a:t>
            </a:r>
            <a:r>
              <a:rPr lang="it-IT" sz="2400" dirty="0"/>
              <a:t>(non totalmente)</a:t>
            </a:r>
            <a:r>
              <a:rPr lang="it-IT" dirty="0"/>
              <a:t> robotico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778000" y="6350000"/>
            <a:ext cx="24513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000" i="1"/>
            </a:pPr>
            <a:r>
              <a:rPr sz="1000"/>
              <a:t>Studio multicentrico. Obesity Surgery, 2022.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221105" y="2105660"/>
            <a:ext cx="10770870" cy="1368978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Non </a:t>
            </a:r>
            <a:r>
              <a:rPr lang="it-IT" dirty="0" smtClean="0"/>
              <a:t>sempre c’è </a:t>
            </a:r>
            <a:r>
              <a:rPr lang="it-IT" dirty="0"/>
              <a:t>distinzione formalmente tra RYGB robotico puro e RYGB con approccio ibrido.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maggior parte dei casi robotici </a:t>
            </a:r>
            <a:r>
              <a:rPr lang="it-IT" dirty="0" smtClean="0"/>
              <a:t>viene </a:t>
            </a:r>
            <a:r>
              <a:rPr lang="it-IT" dirty="0"/>
              <a:t>eseguita in modalità </a:t>
            </a:r>
            <a:r>
              <a:rPr lang="it-IT" b="1" dirty="0"/>
              <a:t>ibrida</a:t>
            </a:r>
            <a:r>
              <a:rPr lang="it-IT" dirty="0"/>
              <a:t>, con laparoscopia per JJ e robotica per </a:t>
            </a:r>
            <a:r>
              <a:rPr lang="it-IT" dirty="0" err="1"/>
              <a:t>pouch</a:t>
            </a:r>
            <a:r>
              <a:rPr lang="it-IT" dirty="0"/>
              <a:t> e GJ</a:t>
            </a:r>
            <a:r>
              <a:rPr lang="it-IT" dirty="0" smtClean="0"/>
              <a:t>.</a:t>
            </a:r>
          </a:p>
          <a:p>
            <a:r>
              <a:rPr lang="it-IT" dirty="0" smtClean="0"/>
              <a:t> Gli </a:t>
            </a:r>
            <a:r>
              <a:rPr lang="it-IT" dirty="0" err="1" smtClean="0"/>
              <a:t>outcome</a:t>
            </a:r>
            <a:r>
              <a:rPr lang="it-IT" dirty="0" smtClean="0"/>
              <a:t> </a:t>
            </a:r>
            <a:r>
              <a:rPr lang="it-IT" dirty="0"/>
              <a:t>riflettono quindi un </a:t>
            </a:r>
            <a:r>
              <a:rPr lang="it-IT" b="1" dirty="0"/>
              <a:t>utilizzo selettivo </a:t>
            </a:r>
            <a:r>
              <a:rPr lang="it-IT" dirty="0"/>
              <a:t>della piattaforma nelle fasi critiche.</a:t>
            </a:r>
          </a:p>
          <a:p>
            <a:endParaRPr lang="it-IT" u="sng" dirty="0"/>
          </a:p>
        </p:txBody>
      </p:sp>
      <p:pic>
        <p:nvPicPr>
          <p:cNvPr id="1026" name="Picture 2" descr="Essere o non essere? | Umber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94" y="3833812"/>
            <a:ext cx="2857500" cy="162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67671"/>
              </p:ext>
            </p:extLst>
          </p:nvPr>
        </p:nvGraphicFramePr>
        <p:xfrm>
          <a:off x="123824" y="3314700"/>
          <a:ext cx="68357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76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Esperienza</a:t>
            </a:r>
            <a:r>
              <a:rPr dirty="0"/>
              <a:t> </a:t>
            </a:r>
            <a:r>
              <a:rPr dirty="0" err="1"/>
              <a:t>italiana</a:t>
            </a:r>
            <a:r>
              <a:rPr dirty="0"/>
              <a:t> con Hugo</a:t>
            </a:r>
            <a:r>
              <a:rPr dirty="0" smtClean="0"/>
              <a:t>™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61" y="2108201"/>
            <a:ext cx="6929307" cy="3760891"/>
          </a:xfrm>
        </p:spPr>
        <p:txBody>
          <a:bodyPr>
            <a:normAutofit/>
          </a:bodyPr>
          <a:lstStyle/>
          <a:p>
            <a:pPr algn="just"/>
            <a:r>
              <a:rPr lang="it-IT" b="1" dirty="0"/>
              <a:t>Studio prospettico – 19 pazienti</a:t>
            </a:r>
            <a:endParaRPr lang="it-IT" dirty="0"/>
          </a:p>
          <a:p>
            <a:pPr lvl="1" algn="just"/>
            <a:r>
              <a:rPr lang="it-IT" dirty="0"/>
              <a:t>Nessuna complicanza a 30 giorni.</a:t>
            </a:r>
          </a:p>
          <a:p>
            <a:pPr lvl="1" algn="just"/>
            <a:r>
              <a:rPr lang="it-IT" dirty="0"/>
              <a:t>Nessuna conversione.</a:t>
            </a:r>
          </a:p>
          <a:p>
            <a:pPr lvl="1" algn="just"/>
            <a:r>
              <a:rPr lang="it-IT" dirty="0"/>
              <a:t>Tempo operatorio medio: </a:t>
            </a:r>
            <a:r>
              <a:rPr lang="it-IT" b="1" dirty="0"/>
              <a:t>178 min</a:t>
            </a:r>
            <a:r>
              <a:rPr lang="it-IT" dirty="0"/>
              <a:t>.</a:t>
            </a:r>
          </a:p>
          <a:p>
            <a:pPr lvl="1" algn="just"/>
            <a:r>
              <a:rPr lang="it-IT" dirty="0"/>
              <a:t>Docking medio: </a:t>
            </a:r>
            <a:r>
              <a:rPr lang="it-IT" b="1" dirty="0"/>
              <a:t>12 min</a:t>
            </a:r>
            <a:r>
              <a:rPr lang="it-IT" dirty="0"/>
              <a:t>.</a:t>
            </a:r>
          </a:p>
          <a:p>
            <a:pPr lvl="1" algn="just"/>
            <a:r>
              <a:rPr lang="it-IT" dirty="0"/>
              <a:t>Degenza media: </a:t>
            </a:r>
            <a:r>
              <a:rPr lang="it-IT" b="1" dirty="0"/>
              <a:t>3 giorni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r>
              <a:rPr lang="it-IT" b="1" dirty="0" smtClean="0"/>
              <a:t>Messaggio chiave</a:t>
            </a:r>
            <a:r>
              <a:rPr lang="it-IT" dirty="0" smtClean="0"/>
              <a:t>: l’approccio ibrido, anche con piattaforme robotiche di nuova concezione, consente </a:t>
            </a:r>
            <a:r>
              <a:rPr lang="it-IT" dirty="0"/>
              <a:t>di ridurre i tempi di docking e facilitare l’adozione della </a:t>
            </a:r>
            <a:r>
              <a:rPr lang="it-IT" dirty="0" smtClean="0"/>
              <a:t>robotica.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778000" y="6350000"/>
            <a:ext cx="55707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000" i="1"/>
            </a:pPr>
            <a:r>
              <a:rPr sz="1000"/>
              <a:t>Vitiello V., et al. RYGB robotico con sistema Hugo™: prima esperienza italiana. Updates in Surgery, 2025.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45" y="1735759"/>
            <a:ext cx="5061358" cy="1711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42" y="3632433"/>
            <a:ext cx="3201361" cy="2342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1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RYGB come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48" y="2108201"/>
            <a:ext cx="5561757" cy="3760891"/>
          </a:xfrm>
        </p:spPr>
        <p:txBody>
          <a:bodyPr/>
          <a:lstStyle/>
          <a:p>
            <a:pPr algn="just"/>
            <a:r>
              <a:rPr dirty="0"/>
              <a:t>Il bypass </a:t>
            </a:r>
            <a:r>
              <a:rPr dirty="0" err="1"/>
              <a:t>gastrico</a:t>
            </a:r>
            <a:r>
              <a:rPr dirty="0"/>
              <a:t> a Y di Roux </a:t>
            </a:r>
            <a:r>
              <a:rPr dirty="0" err="1"/>
              <a:t>resta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procedure </a:t>
            </a:r>
            <a:r>
              <a:rPr dirty="0" err="1"/>
              <a:t>più</a:t>
            </a:r>
            <a:r>
              <a:rPr dirty="0"/>
              <a:t> consolidate.</a:t>
            </a:r>
          </a:p>
          <a:p>
            <a:pPr algn="just"/>
            <a:r>
              <a:rPr dirty="0" err="1"/>
              <a:t>Ottimi</a:t>
            </a:r>
            <a:r>
              <a:rPr dirty="0"/>
              <a:t>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perdita</a:t>
            </a:r>
            <a:r>
              <a:rPr dirty="0"/>
              <a:t> di peso, </a:t>
            </a:r>
            <a:r>
              <a:rPr dirty="0" err="1"/>
              <a:t>remissione</a:t>
            </a:r>
            <a:r>
              <a:rPr dirty="0"/>
              <a:t> del </a:t>
            </a:r>
            <a:r>
              <a:rPr dirty="0" err="1"/>
              <a:t>diabete</a:t>
            </a:r>
            <a:r>
              <a:rPr dirty="0"/>
              <a:t> e </a:t>
            </a:r>
            <a:r>
              <a:rPr dirty="0" err="1"/>
              <a:t>miglioramento</a:t>
            </a:r>
            <a:r>
              <a:rPr dirty="0"/>
              <a:t> del </a:t>
            </a:r>
            <a:r>
              <a:rPr dirty="0" err="1"/>
              <a:t>reflusso</a:t>
            </a:r>
            <a:r>
              <a:rPr dirty="0"/>
              <a:t>.</a:t>
            </a:r>
          </a:p>
          <a:p>
            <a:pPr algn="just"/>
            <a:r>
              <a:rPr dirty="0" err="1"/>
              <a:t>Procedura</a:t>
            </a:r>
            <a:r>
              <a:rPr dirty="0"/>
              <a:t> </a:t>
            </a:r>
            <a:r>
              <a:rPr dirty="0" err="1"/>
              <a:t>complessa</a:t>
            </a:r>
            <a:r>
              <a:rPr dirty="0"/>
              <a:t> con due </a:t>
            </a:r>
            <a:r>
              <a:rPr dirty="0" err="1"/>
              <a:t>anastomosi</a:t>
            </a:r>
            <a:r>
              <a:rPr dirty="0"/>
              <a:t> e </a:t>
            </a:r>
            <a:r>
              <a:rPr dirty="0" err="1"/>
              <a:t>rischio</a:t>
            </a:r>
            <a:r>
              <a:rPr dirty="0"/>
              <a:t> di leak.</a:t>
            </a:r>
          </a:p>
        </p:txBody>
      </p:sp>
      <p:pic>
        <p:nvPicPr>
          <p:cNvPr id="1026" name="Picture 2" descr="I rischi nell'analisi dei rischi: gli errori da evitare per rendere  fruibile e ripetibile l'analisi effettuata - Cyber Security 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856">
            <a:off x="7839353" y="2306544"/>
            <a:ext cx="3851626" cy="21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Prospettive</a:t>
            </a:r>
            <a:r>
              <a:rPr dirty="0"/>
              <a:t>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36" y="2083034"/>
            <a:ext cx="5635434" cy="4141597"/>
          </a:xfrm>
        </p:spPr>
        <p:txBody>
          <a:bodyPr>
            <a:normAutofit fontScale="850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dirty="0" smtClean="0"/>
              <a:t>Evoluzione </a:t>
            </a:r>
            <a:r>
              <a:rPr lang="it-IT" dirty="0"/>
              <a:t>tecnologica </a:t>
            </a:r>
            <a:r>
              <a:rPr lang="it-IT" dirty="0" smtClean="0"/>
              <a:t>delle </a:t>
            </a:r>
            <a:r>
              <a:rPr lang="it-IT" dirty="0" err="1" smtClean="0"/>
              <a:t>stapler</a:t>
            </a:r>
            <a:r>
              <a:rPr lang="it-IT" dirty="0" smtClean="0"/>
              <a:t>.</a:t>
            </a:r>
            <a:endParaRPr lang="it-IT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dirty="0" smtClean="0"/>
              <a:t>Piattaforme </a:t>
            </a:r>
            <a:r>
              <a:rPr lang="it-IT" dirty="0"/>
              <a:t>modulari e concorrenza tecnologica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-IT" dirty="0"/>
              <a:t>L’arrivo di nuove piattaforme </a:t>
            </a:r>
            <a:r>
              <a:rPr lang="it-IT" dirty="0" smtClean="0"/>
              <a:t>robotiche e di sistemi </a:t>
            </a:r>
            <a:r>
              <a:rPr lang="it-IT" dirty="0"/>
              <a:t>modulabili apre alla possibilità di ridurre i costi e aumentare l’accessibilità</a:t>
            </a:r>
            <a:r>
              <a:rPr lang="it-IT" dirty="0" smtClean="0"/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it-IT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dirty="0" smtClean="0"/>
              <a:t>Intelligenza artificiale</a:t>
            </a:r>
            <a:endParaRPr lang="it-IT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-IT" dirty="0" smtClean="0"/>
              <a:t>Supporto intraoperatorio;</a:t>
            </a:r>
            <a:endParaRPr lang="it-IT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-IT" dirty="0"/>
              <a:t>Formazione e simulazione (training personalizzato su dati reali</a:t>
            </a:r>
            <a:r>
              <a:rPr lang="it-IT" dirty="0" smtClean="0"/>
              <a:t>);</a:t>
            </a:r>
            <a:endParaRPr lang="it-IT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-IT" dirty="0"/>
              <a:t>Analisi predittiva (identificazione precoce di pazienti a rischio complicanze</a:t>
            </a:r>
            <a:r>
              <a:rPr lang="it-IT" dirty="0" smtClean="0"/>
              <a:t>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it-IT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dirty="0" smtClean="0"/>
              <a:t>Realtà </a:t>
            </a:r>
            <a:r>
              <a:rPr lang="it-IT" dirty="0"/>
              <a:t>aumentata (AR) e visione </a:t>
            </a:r>
            <a:r>
              <a:rPr lang="it-IT" dirty="0" err="1"/>
              <a:t>immersiva</a:t>
            </a:r>
            <a:endParaRPr lang="it-IT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-IT" dirty="0"/>
              <a:t>Potenziale utilizzo per la pianificazione preoperatoria e la navigazione </a:t>
            </a:r>
            <a:r>
              <a:rPr lang="it-IT" dirty="0" smtClean="0"/>
              <a:t>intraoperatoria;</a:t>
            </a:r>
            <a:endParaRPr lang="it-IT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-IT" dirty="0"/>
              <a:t>Sovrapposizione di immagini radiologiche al campo chirurgico in tempo reale.</a:t>
            </a:r>
          </a:p>
        </p:txBody>
      </p:sp>
      <p:pic>
        <p:nvPicPr>
          <p:cNvPr id="2059" name="Picture 11" descr="Io ne ho viste cose, che voi umani non potreste immaginarvi… – Astro T-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06" y="2373702"/>
            <a:ext cx="6177094" cy="25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Take-home </a:t>
            </a:r>
            <a:r>
              <a:rPr dirty="0" smtClean="0"/>
              <a:t>message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26686"/>
            <a:ext cx="9913620" cy="3760891"/>
          </a:xfrm>
        </p:spPr>
        <p:txBody>
          <a:bodyPr>
            <a:normAutofit/>
          </a:bodyPr>
          <a:lstStyle/>
          <a:p>
            <a:r>
              <a:rPr lang="it-IT" dirty="0" smtClean="0"/>
              <a:t>Sicurezza </a:t>
            </a:r>
            <a:r>
              <a:rPr lang="it-IT" dirty="0"/>
              <a:t>e </a:t>
            </a:r>
            <a:r>
              <a:rPr lang="it-IT" dirty="0" smtClean="0"/>
              <a:t>fattibilità: l’approccio </a:t>
            </a:r>
            <a:r>
              <a:rPr lang="it-IT" dirty="0"/>
              <a:t>robotico </a:t>
            </a:r>
            <a:r>
              <a:rPr lang="it-IT" dirty="0" smtClean="0"/>
              <a:t>è </a:t>
            </a:r>
            <a:r>
              <a:rPr lang="it-IT" dirty="0"/>
              <a:t>sicuro e con </a:t>
            </a:r>
            <a:r>
              <a:rPr lang="it-IT" dirty="0" err="1" smtClean="0"/>
              <a:t>outcome</a:t>
            </a:r>
            <a:r>
              <a:rPr lang="it-IT" dirty="0" smtClean="0"/>
              <a:t> </a:t>
            </a:r>
            <a:r>
              <a:rPr lang="it-IT" dirty="0"/>
              <a:t>sovrapponibili alla laparoscopia.</a:t>
            </a:r>
          </a:p>
          <a:p>
            <a:r>
              <a:rPr lang="it-IT" dirty="0"/>
              <a:t>I</a:t>
            </a:r>
            <a:r>
              <a:rPr lang="it-IT" dirty="0" smtClean="0"/>
              <a:t> </a:t>
            </a:r>
            <a:r>
              <a:rPr lang="it-IT" dirty="0"/>
              <a:t>vantaggi della robotica emergono soprattutto </a:t>
            </a:r>
            <a:r>
              <a:rPr lang="it-IT" dirty="0" smtClean="0"/>
              <a:t>in tutti i casi in cui </a:t>
            </a:r>
            <a:r>
              <a:rPr lang="it-IT" dirty="0"/>
              <a:t>precisione ed ergonomia aiutano a ridurre conversioni e complicanze </a:t>
            </a:r>
            <a:r>
              <a:rPr lang="it-IT" dirty="0" smtClean="0"/>
              <a:t>(alto BMI, revisioni).</a:t>
            </a:r>
            <a:endParaRPr lang="it-IT" dirty="0"/>
          </a:p>
          <a:p>
            <a:r>
              <a:rPr lang="it-IT" dirty="0" smtClean="0"/>
              <a:t>Tempi </a:t>
            </a:r>
            <a:r>
              <a:rPr lang="it-IT" dirty="0"/>
              <a:t>operatori ancora più </a:t>
            </a:r>
            <a:r>
              <a:rPr lang="it-IT" dirty="0" smtClean="0"/>
              <a:t>lunghi, necessità </a:t>
            </a:r>
            <a:r>
              <a:rPr lang="it-IT" dirty="0"/>
              <a:t>di </a:t>
            </a:r>
            <a:r>
              <a:rPr lang="it-IT" dirty="0" smtClean="0"/>
              <a:t>equipe con </a:t>
            </a:r>
            <a:r>
              <a:rPr lang="it-IT" dirty="0" err="1" smtClean="0"/>
              <a:t>skill</a:t>
            </a:r>
            <a:r>
              <a:rPr lang="it-IT" dirty="0" smtClean="0"/>
              <a:t> laparoscopiche e robotiche.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bypass gastrico robotico </a:t>
            </a:r>
            <a:r>
              <a:rPr lang="it-IT" dirty="0" smtClean="0"/>
              <a:t>con </a:t>
            </a:r>
            <a:r>
              <a:rPr lang="it-IT" dirty="0"/>
              <a:t>approccio ibrido non è un </a:t>
            </a:r>
            <a:r>
              <a:rPr lang="it-IT" dirty="0" smtClean="0"/>
              <a:t>dogma </a:t>
            </a:r>
            <a:r>
              <a:rPr lang="it-IT" dirty="0"/>
              <a:t>ma uno </a:t>
            </a:r>
            <a:r>
              <a:rPr lang="it-IT" b="1" dirty="0"/>
              <a:t>strumento modulare e selettivo</a:t>
            </a:r>
            <a:r>
              <a:rPr lang="it-IT" dirty="0"/>
              <a:t>: sicuro, riproducibile, utile soprattutto nei casi </a:t>
            </a:r>
            <a:r>
              <a:rPr lang="it-IT" dirty="0" smtClean="0"/>
              <a:t>complessi e </a:t>
            </a:r>
            <a:r>
              <a:rPr lang="it-IT" dirty="0"/>
              <a:t>rappresenta oggi un modello realistico di transizione.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Energia in movimento tra mild, full e plug-in hybrid | Daz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18519" r="12062" b="16163"/>
          <a:stretch/>
        </p:blipFill>
        <p:spPr bwMode="auto">
          <a:xfrm>
            <a:off x="9854235" y="735496"/>
            <a:ext cx="196215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Limiti della laparoscopia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Visione 2D, strumenti rigidi, affaticamento ergonomico.</a:t>
            </a:r>
          </a:p>
          <a:p>
            <a:r>
              <a:t>Dipendenza dall’assistente.</a:t>
            </a:r>
          </a:p>
          <a:p>
            <a:r>
              <a:t>Criticità nei pazienti superobesi.</a:t>
            </a:r>
          </a:p>
        </p:txBody>
      </p:sp>
      <p:pic>
        <p:nvPicPr>
          <p:cNvPr id="2050" name="Picture 2" descr="43.100+ Illusione Ottica Foto stock, immagini e fotografie royalty-free -  iStock | Creative concept, Prospettiva insolita, Prospet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15" y="2501297"/>
            <a:ext cx="3426233" cy="22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2275"/>
            <a:ext cx="10058400" cy="1450757"/>
          </a:xfrm>
        </p:spPr>
        <p:txBody>
          <a:bodyPr/>
          <a:lstStyle/>
          <a:p>
            <a:r>
              <a:rPr lang="it-IT" dirty="0" smtClean="0"/>
              <a:t>Approccio robotico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95" y="3314338"/>
            <a:ext cx="5851762" cy="2958750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 smtClean="0"/>
              <a:t>Database</a:t>
            </a:r>
            <a:r>
              <a:rPr lang="it-IT" b="1" dirty="0"/>
              <a:t>:</a:t>
            </a:r>
            <a:r>
              <a:rPr lang="it-IT" dirty="0"/>
              <a:t> 168.000 pazienti operati nel 2020 (RYGB e SG).</a:t>
            </a:r>
          </a:p>
          <a:p>
            <a:r>
              <a:rPr lang="it-IT" b="1" dirty="0"/>
              <a:t>RYGB:</a:t>
            </a:r>
            <a:endParaRPr lang="it-IT" dirty="0"/>
          </a:p>
          <a:p>
            <a:pPr lvl="1"/>
            <a:r>
              <a:rPr lang="it-IT" dirty="0"/>
              <a:t>Robotica → meno trasfusioni (</a:t>
            </a:r>
            <a:r>
              <a:rPr lang="it-IT" b="1" dirty="0"/>
              <a:t>0,78% vs 1,14%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Ma più riammissioni (</a:t>
            </a:r>
            <a:r>
              <a:rPr lang="it-IT" b="1" dirty="0"/>
              <a:t>5,65% vs 4,33%</a:t>
            </a:r>
            <a:r>
              <a:rPr lang="it-IT" dirty="0"/>
              <a:t>)</a:t>
            </a:r>
          </a:p>
          <a:p>
            <a:r>
              <a:rPr lang="it-IT" b="1" dirty="0" smtClean="0"/>
              <a:t>Revisioni</a:t>
            </a:r>
            <a:r>
              <a:rPr lang="it-IT" b="1" dirty="0"/>
              <a:t>:</a:t>
            </a:r>
            <a:r>
              <a:rPr lang="it-IT" dirty="0"/>
              <a:t> la robotica mostra invece </a:t>
            </a:r>
            <a:r>
              <a:rPr lang="it-IT" b="1" dirty="0"/>
              <a:t>meno complicanze</a:t>
            </a:r>
            <a:r>
              <a:rPr lang="it-IT" dirty="0"/>
              <a:t> rispetto alla laparoscopia.</a:t>
            </a:r>
          </a:p>
          <a:p>
            <a:r>
              <a:rPr lang="it-IT" b="1" dirty="0" smtClean="0"/>
              <a:t>Conclusioni:</a:t>
            </a:r>
            <a:r>
              <a:rPr lang="it-IT" dirty="0" smtClean="0"/>
              <a:t> </a:t>
            </a:r>
            <a:r>
              <a:rPr lang="it-IT" dirty="0"/>
              <a:t>la robotica non offre vantaggi universali, ma può essere utile soprattutto nei </a:t>
            </a:r>
            <a:r>
              <a:rPr lang="it-IT" b="1" dirty="0"/>
              <a:t>casi complessi e di revisione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778000" y="6350000"/>
            <a:ext cx="71978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1000" i="1"/>
            </a:pPr>
            <a:r>
              <a:rPr sz="1000" dirty="0"/>
              <a:t>El </a:t>
            </a:r>
            <a:r>
              <a:rPr sz="1000" dirty="0" err="1"/>
              <a:t>Chaar</a:t>
            </a:r>
            <a:r>
              <a:rPr sz="1000" dirty="0"/>
              <a:t> M., et al. Studio MBSAQIP 2020: </a:t>
            </a:r>
            <a:r>
              <a:rPr sz="1000" dirty="0" err="1"/>
              <a:t>chirurgia</a:t>
            </a:r>
            <a:r>
              <a:rPr sz="1000" dirty="0"/>
              <a:t> </a:t>
            </a:r>
            <a:r>
              <a:rPr sz="1000" dirty="0" err="1"/>
              <a:t>bariatrica</a:t>
            </a:r>
            <a:r>
              <a:rPr sz="1000" dirty="0"/>
              <a:t> </a:t>
            </a:r>
            <a:r>
              <a:rPr sz="1000" dirty="0" err="1"/>
              <a:t>robotica</a:t>
            </a:r>
            <a:r>
              <a:rPr sz="1000" dirty="0"/>
              <a:t> vs </a:t>
            </a:r>
            <a:r>
              <a:rPr sz="1000" dirty="0" err="1"/>
              <a:t>laparoscopica</a:t>
            </a:r>
            <a:r>
              <a:rPr sz="1000" dirty="0"/>
              <a:t>. Surgery for Obesity and Related Diseases, 2023.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98" y="1846254"/>
            <a:ext cx="4137890" cy="135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52174" y="3321454"/>
            <a:ext cx="5791003" cy="272670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Casistica:</a:t>
            </a:r>
            <a:r>
              <a:rPr lang="it-IT" dirty="0" smtClean="0"/>
              <a:t> ~800.000 pazienti da più centri, RYGB e SG, approccio laparoscopico vs robotico.</a:t>
            </a:r>
          </a:p>
          <a:p>
            <a:r>
              <a:rPr lang="it-IT" b="1" dirty="0" smtClean="0"/>
              <a:t>Complicanze globali:</a:t>
            </a:r>
            <a:r>
              <a:rPr lang="it-IT" dirty="0" smtClean="0"/>
              <a:t> simili nei due gruppi (nessuna differenza significativa).</a:t>
            </a:r>
          </a:p>
          <a:p>
            <a:r>
              <a:rPr lang="it-IT" b="1" dirty="0" smtClean="0"/>
              <a:t>Tempi operatori:</a:t>
            </a:r>
            <a:r>
              <a:rPr lang="it-IT" dirty="0" smtClean="0"/>
              <a:t> più lunghi con la robotica, ma variabili in base al centro e al volume.</a:t>
            </a:r>
          </a:p>
          <a:p>
            <a:r>
              <a:rPr lang="it-IT" b="1" dirty="0" smtClean="0"/>
              <a:t>Lunghezza degenza (LOS):</a:t>
            </a:r>
            <a:r>
              <a:rPr lang="it-IT" dirty="0" smtClean="0"/>
              <a:t> leggermente più breve con robotica.</a:t>
            </a:r>
          </a:p>
          <a:p>
            <a:r>
              <a:rPr lang="it-IT" b="1" dirty="0" smtClean="0"/>
              <a:t>Conversioni:</a:t>
            </a:r>
            <a:r>
              <a:rPr lang="it-IT" dirty="0" smtClean="0"/>
              <a:t> minori in robotica, soprattutto nei pazienti ad alto rischio tecnico o con chirurgia addominale pregressa.</a:t>
            </a:r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74" y="1749944"/>
            <a:ext cx="5649770" cy="139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94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Tempi operatori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76" y="1991148"/>
            <a:ext cx="5595312" cy="3760891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Database</a:t>
            </a:r>
            <a:r>
              <a:rPr lang="it-IT" b="1" dirty="0"/>
              <a:t>:</a:t>
            </a:r>
            <a:r>
              <a:rPr lang="it-IT" dirty="0"/>
              <a:t> &gt;1 milione di pazienti operati di chirurgia </a:t>
            </a:r>
            <a:r>
              <a:rPr lang="it-IT" dirty="0" err="1" smtClean="0"/>
              <a:t>bariatrica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b="1" dirty="0"/>
              <a:t>Mortalità e </a:t>
            </a:r>
            <a:r>
              <a:rPr lang="it-IT" b="1" dirty="0" err="1"/>
              <a:t>leak</a:t>
            </a:r>
            <a:r>
              <a:rPr lang="it-IT" b="1" dirty="0"/>
              <a:t>:</a:t>
            </a:r>
            <a:r>
              <a:rPr lang="it-IT" dirty="0"/>
              <a:t> nessuna differenza significativa tra laparoscopia e robotica.</a:t>
            </a:r>
          </a:p>
          <a:p>
            <a:r>
              <a:rPr lang="it-IT" b="1" dirty="0"/>
              <a:t>Complicanze precoci:</a:t>
            </a:r>
            <a:r>
              <a:rPr lang="it-IT" dirty="0"/>
              <a:t> simili nei due gruppi.</a:t>
            </a:r>
          </a:p>
          <a:p>
            <a:r>
              <a:rPr lang="it-IT" b="1" dirty="0"/>
              <a:t>Tempi operatori:</a:t>
            </a:r>
            <a:r>
              <a:rPr lang="it-IT" dirty="0"/>
              <a:t> più lunghi in robotica, ma con trend in progressivo miglioramento dal 2015 al 2021 grazie </a:t>
            </a:r>
            <a:r>
              <a:rPr lang="it-IT" dirty="0" smtClean="0"/>
              <a:t>alle </a:t>
            </a:r>
            <a:r>
              <a:rPr lang="it-IT" dirty="0" err="1"/>
              <a:t>stapler</a:t>
            </a:r>
            <a:r>
              <a:rPr lang="it-IT" dirty="0"/>
              <a:t> di nuova </a:t>
            </a:r>
            <a:r>
              <a:rPr lang="it-IT" dirty="0" smtClean="0"/>
              <a:t>generazione.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La robotica </a:t>
            </a:r>
            <a:r>
              <a:rPr lang="it-IT" dirty="0"/>
              <a:t>non mostra vantaggi clinici netti rispetto alla laparoscopia, ma sta riducendo il gap tecnico e temporale, soprattutto grazie all’evoluzione </a:t>
            </a:r>
            <a:r>
              <a:rPr lang="it-IT" dirty="0" err="1" smtClean="0"/>
              <a:t>tecnologica.ì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778000" y="6350000"/>
            <a:ext cx="58897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000" i="1"/>
            </a:pPr>
            <a:r>
              <a:rPr sz="1000"/>
              <a:t>Cashman M., et al. Analisi MBSAQIP 2015–2021: confronto tra robotica e laparoscopia. Obesity Surgery, 2024.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75" y="2505284"/>
            <a:ext cx="5337586" cy="32688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15" y="313466"/>
            <a:ext cx="5375665" cy="152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1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Learning curve e </a:t>
            </a:r>
            <a:r>
              <a:rPr dirty="0" smtClean="0"/>
              <a:t>training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61" y="2399251"/>
            <a:ext cx="11266270" cy="3319903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Studio multicentrico </a:t>
            </a:r>
            <a:r>
              <a:rPr lang="it-IT" dirty="0" smtClean="0"/>
              <a:t>retrospettivo</a:t>
            </a:r>
          </a:p>
          <a:p>
            <a:r>
              <a:rPr lang="it-IT" dirty="0" smtClean="0"/>
              <a:t>466 </a:t>
            </a:r>
            <a:r>
              <a:rPr lang="it-IT" dirty="0"/>
              <a:t>pazienti sottoposti a </a:t>
            </a:r>
            <a:r>
              <a:rPr lang="it-IT" dirty="0" smtClean="0"/>
              <a:t>RYGB </a:t>
            </a:r>
          </a:p>
          <a:p>
            <a:pPr lvl="1"/>
            <a:r>
              <a:rPr lang="it-IT" dirty="0" smtClean="0"/>
              <a:t>Laparoscopico	</a:t>
            </a:r>
          </a:p>
          <a:p>
            <a:pPr lvl="1"/>
            <a:r>
              <a:rPr lang="it-IT" dirty="0" smtClean="0"/>
              <a:t>Robotico con </a:t>
            </a:r>
            <a:r>
              <a:rPr lang="it-IT" dirty="0"/>
              <a:t>approccio ibrido (alcune fasi laparoscopiche, anastomosi GJ robotica</a:t>
            </a:r>
            <a:r>
              <a:rPr lang="it-IT" dirty="0" smtClean="0"/>
              <a:t>).</a:t>
            </a:r>
          </a:p>
          <a:p>
            <a:r>
              <a:rPr lang="it-IT" dirty="0" smtClean="0"/>
              <a:t>Risultati </a:t>
            </a:r>
            <a:r>
              <a:rPr lang="it-IT" dirty="0"/>
              <a:t>principali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Complicanze </a:t>
            </a:r>
            <a:r>
              <a:rPr lang="it-IT" dirty="0"/>
              <a:t>globali: simili nei due gruppi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Degenza </a:t>
            </a:r>
            <a:r>
              <a:rPr lang="it-IT" dirty="0"/>
              <a:t>&gt; 2 giorni: più frequente in LRYGB (28%) rispetto a RRYGB (10</a:t>
            </a:r>
            <a:r>
              <a:rPr lang="it-IT" dirty="0" smtClean="0"/>
              <a:t>%).</a:t>
            </a:r>
          </a:p>
          <a:p>
            <a:pPr lvl="1"/>
            <a:r>
              <a:rPr lang="it-IT" dirty="0" smtClean="0"/>
              <a:t>Tempi </a:t>
            </a:r>
            <a:r>
              <a:rPr lang="it-IT" dirty="0"/>
              <a:t>operatori: più lunghi nel gruppo robotico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Nessuna </a:t>
            </a:r>
            <a:r>
              <a:rPr lang="it-IT" dirty="0"/>
              <a:t>differenza significativa in termini di </a:t>
            </a:r>
            <a:r>
              <a:rPr lang="it-IT" dirty="0" err="1"/>
              <a:t>leak</a:t>
            </a:r>
            <a:r>
              <a:rPr lang="it-IT" dirty="0"/>
              <a:t> o mortalità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L’approccio </a:t>
            </a:r>
            <a:r>
              <a:rPr lang="it-IT" dirty="0"/>
              <a:t>ibrido robotico è sicuro e riproducibile, con vantaggi in termini di recupero post-operatorio (LOS più breve) e potenziale utilità </a:t>
            </a:r>
            <a:r>
              <a:rPr lang="it-IT" dirty="0" smtClean="0"/>
              <a:t>formativa. La </a:t>
            </a:r>
            <a:r>
              <a:rPr lang="it-IT" dirty="0"/>
              <a:t>robotica </a:t>
            </a:r>
            <a:r>
              <a:rPr lang="it-IT" b="1" dirty="0"/>
              <a:t>può accorciare la curva di apprendimento e migliorare la standardizzazione </a:t>
            </a:r>
            <a:r>
              <a:rPr lang="it-IT" dirty="0"/>
              <a:t>delle fasi critiche.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778001" y="6350000"/>
            <a:ext cx="7401385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1000" i="1"/>
            </a:pPr>
            <a:r>
              <a:rPr sz="1000"/>
              <a:t>Roriz-Silva R., et al. Chirurgia bariatrica robotica vs laparoscopica: esperienza multicentrica. Surgery for Obesity and Related Diseases, 2022.</a:t>
            </a:r>
            <a:br>
              <a:rPr sz="1000"/>
            </a:br>
            <a:r>
              <a:rPr sz="1000"/>
              <a:t>Frontiers in Surgery, 2022.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15" y="1737360"/>
            <a:ext cx="5245916" cy="129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94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Vantaggi tecnici percepiti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48" y="2524125"/>
            <a:ext cx="10058400" cy="3344967"/>
          </a:xfrm>
        </p:spPr>
        <p:txBody>
          <a:bodyPr/>
          <a:lstStyle/>
          <a:p>
            <a:r>
              <a:rPr dirty="0" err="1"/>
              <a:t>Visione</a:t>
            </a:r>
            <a:r>
              <a:rPr dirty="0"/>
              <a:t> 3D stabile.</a:t>
            </a:r>
          </a:p>
          <a:p>
            <a:r>
              <a:rPr dirty="0" err="1"/>
              <a:t>Strumenti</a:t>
            </a:r>
            <a:r>
              <a:rPr dirty="0"/>
              <a:t> </a:t>
            </a:r>
            <a:r>
              <a:rPr dirty="0" err="1"/>
              <a:t>articolati</a:t>
            </a:r>
            <a:r>
              <a:rPr dirty="0"/>
              <a:t>.</a:t>
            </a:r>
          </a:p>
          <a:p>
            <a:r>
              <a:rPr dirty="0" err="1"/>
              <a:t>Ergonomia</a:t>
            </a:r>
            <a:r>
              <a:rPr dirty="0"/>
              <a:t> e </a:t>
            </a:r>
            <a:r>
              <a:rPr dirty="0" err="1"/>
              <a:t>precisione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5122" name="Picture 2" descr="Metaverse in Gaming: Revolution in Gaming industry With Next-Generation  Exper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92" y="1820883"/>
            <a:ext cx="4373460" cy="291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980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Tecnica</a:t>
            </a:r>
            <a:r>
              <a:rPr dirty="0"/>
              <a:t> </a:t>
            </a:r>
            <a:r>
              <a:rPr dirty="0" err="1"/>
              <a:t>ibrida</a:t>
            </a:r>
            <a:r>
              <a:rPr dirty="0"/>
              <a:t> – </a:t>
            </a:r>
            <a:r>
              <a:rPr lang="it-IT" dirty="0" smtClean="0"/>
              <a:t>cosa si intende?</a:t>
            </a:r>
            <a:endParaRPr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227964"/>
              </p:ext>
            </p:extLst>
          </p:nvPr>
        </p:nvGraphicFramePr>
        <p:xfrm>
          <a:off x="1216025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0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Tecnica ibrida – Varianti operative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699556"/>
              </p:ext>
            </p:extLst>
          </p:nvPr>
        </p:nvGraphicFramePr>
        <p:xfrm>
          <a:off x="218115" y="1737360"/>
          <a:ext cx="7977929" cy="385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524</TotalTime>
  <Words>4217</Words>
  <Application>Microsoft Office PowerPoint</Application>
  <PresentationFormat>Personalizzato</PresentationFormat>
  <Paragraphs>212</Paragraphs>
  <Slides>22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RetrospectVTI</vt:lpstr>
      <vt:lpstr>RYGB ROBOTICO: APPROCCIO IBRIDO</vt:lpstr>
      <vt:lpstr>RYGB come gold standard</vt:lpstr>
      <vt:lpstr>Limiti della laparoscopia</vt:lpstr>
      <vt:lpstr>Approccio robotico</vt:lpstr>
      <vt:lpstr>Tempi operatori</vt:lpstr>
      <vt:lpstr>Learning curve e training</vt:lpstr>
      <vt:lpstr>Vantaggi tecnici percepiti</vt:lpstr>
      <vt:lpstr>Tecnica ibrida – cosa si intende?</vt:lpstr>
      <vt:lpstr>Tecnica ibrida – Varianti operative</vt:lpstr>
      <vt:lpstr>Presentazione standard di PowerPoint</vt:lpstr>
      <vt:lpstr>Ayloo, 2010</vt:lpstr>
      <vt:lpstr>Bindal, 2014</vt:lpstr>
      <vt:lpstr>Starnes, 2015</vt:lpstr>
      <vt:lpstr>Ghunaim, 2018</vt:lpstr>
      <vt:lpstr>Aguilar – Espinosa, 2021 </vt:lpstr>
      <vt:lpstr>Oviedo, 2021</vt:lpstr>
      <vt:lpstr>Dimou, 2021</vt:lpstr>
      <vt:lpstr>Approccio (non totalmente) robotico</vt:lpstr>
      <vt:lpstr>Esperienza italiana con Hugo™</vt:lpstr>
      <vt:lpstr>Prospettive future</vt:lpstr>
      <vt:lpstr>Take-home message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SILEO</cp:lastModifiedBy>
  <cp:revision>49</cp:revision>
  <dcterms:created xsi:type="dcterms:W3CDTF">2022-02-27T17:36:31Z</dcterms:created>
  <dcterms:modified xsi:type="dcterms:W3CDTF">2025-10-20T10:59:56Z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